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3"/>
  </p:sldMasterIdLst>
  <p:notesMasterIdLst>
    <p:notesMasterId r:id="rId11"/>
  </p:notesMasterIdLst>
  <p:sldIdLst>
    <p:sldId id="369" r:id="rId4"/>
    <p:sldId id="352" r:id="rId5"/>
    <p:sldId id="370" r:id="rId6"/>
    <p:sldId id="268" r:id="rId7"/>
    <p:sldId id="286" r:id="rId8"/>
    <p:sldId id="298" r:id="rId9"/>
    <p:sldId id="303" r:id="rId10"/>
    <p:sldId id="307" r:id="rId12"/>
    <p:sldId id="375" r:id="rId13"/>
    <p:sldId id="371" r:id="rId14"/>
    <p:sldId id="354" r:id="rId15"/>
    <p:sldId id="309" r:id="rId16"/>
    <p:sldId id="311" r:id="rId17"/>
    <p:sldId id="313" r:id="rId18"/>
    <p:sldId id="314" r:id="rId19"/>
    <p:sldId id="315" r:id="rId20"/>
    <p:sldId id="316" r:id="rId21"/>
    <p:sldId id="372" r:id="rId22"/>
    <p:sldId id="321" r:id="rId23"/>
    <p:sldId id="325" r:id="rId24"/>
    <p:sldId id="327" r:id="rId25"/>
    <p:sldId id="328" r:id="rId26"/>
    <p:sldId id="373" r:id="rId27"/>
    <p:sldId id="339" r:id="rId28"/>
    <p:sldId id="340" r:id="rId29"/>
    <p:sldId id="347" r:id="rId30"/>
    <p:sldId id="376" r:id="rId31"/>
    <p:sldId id="345" r:id="rId32"/>
    <p:sldId id="377" r:id="rId33"/>
    <p:sldId id="378" r:id="rId34"/>
    <p:sldId id="336" r:id="rId35"/>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110" y="3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gs" Target="tags/tag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notesMaster" Target="notesMasters/notesMaster1.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Dell\Desktop\&#37085;&#26539;&#25945;&#26448;&#32534;&#20889;&#25140;&#23572;\&#20013;&#22269;&#23439;&#35266;&#32463;&#27982;&#26223;&#27668;&#25351;&#25968;&#65288;&#19968;&#33268;&#12289;&#20808;&#34892;&#12289;&#28382;&#21518;&#12289;&#39044;&#35686;&#65289;&#26376;&#24230;&#32479;&#35745;&#25968;&#25454;1991.1-2022.7\&#20013;&#22269;&#23439;&#35266;&#32463;&#27982;&#26223;&#27668;&#25351;&#25968;&#65288;&#19968;&#33268;&#12289;&#20808;&#34892;&#12289;&#28382;&#21518;&#12289;&#39044;&#35686;&#65289;&#26376;&#24230;&#32479;&#35745;&#25968;&#25454;1991.1-2022.7.xlsx"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C:\Users\Dell\Desktop\&#37085;&#26539;&#25945;&#26448;&#32534;&#20889;&#25140;&#23572;\&#20013;&#22269;&#23439;&#35266;&#32463;&#27982;&#26223;&#27668;&#25351;&#25968;&#65288;&#19968;&#33268;&#12289;&#20808;&#34892;&#12289;&#28382;&#21518;&#12289;&#39044;&#35686;&#65289;&#26376;&#24230;&#32479;&#35745;&#25968;&#25454;1991.1-2022.7\&#20013;&#22269;&#23439;&#35266;&#32463;&#27982;&#26223;&#27668;&#25351;&#25968;&#65288;&#19968;&#33268;&#12289;&#20808;&#34892;&#12289;&#28382;&#21518;&#12289;&#39044;&#35686;&#65289;&#26376;&#24230;&#32479;&#35745;&#25968;&#25454;1991.1-2022.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25556231404084"/>
          <c:y val="0.0556171919945442"/>
          <c:w val="0.931008035062089"/>
          <c:h val="0.83607476635514"/>
        </c:manualLayout>
      </c:layout>
      <c:lineChart>
        <c:grouping val="standard"/>
        <c:varyColors val="0"/>
        <c:ser>
          <c:idx val="0"/>
          <c:order val="0"/>
          <c:tx>
            <c:strRef>
              <c:f>'[中国宏观经济景气指数（一致、先行、滞后、预警）月度统计数据1991.1-2022.7.xlsx]Sheet1'!$C$1</c:f>
              <c:strCache>
                <c:ptCount val="1"/>
                <c:pt idx="0">
                  <c:v>先行指数1996=100</c:v>
                </c:pt>
              </c:strCache>
            </c:strRef>
          </c:tx>
          <c:spPr>
            <a:ln w="28575" cap="rnd">
              <a:solidFill>
                <a:schemeClr val="accent1"/>
              </a:solidFill>
              <a:round/>
            </a:ln>
            <a:effectLst/>
          </c:spPr>
          <c:marker>
            <c:symbol val="none"/>
          </c:marker>
          <c:dLbls>
            <c:delete val="1"/>
          </c:dLbls>
          <c:cat>
            <c:numRef>
              <c:f>'[中国宏观经济景气指数（一致、先行、滞后、预警）月度统计数据1991.1-2022.7.xlsx]Sheet1'!$A$2:$A$380</c:f>
              <c:numCache>
                <c:formatCode>yyyy/mm;@</c:formatCode>
                <c:ptCount val="379"/>
                <c:pt idx="0" c:formatCode="yyyy/mm;@">
                  <c:v>33239</c:v>
                </c:pt>
                <c:pt idx="1" c:formatCode="yyyy/mm;@">
                  <c:v>33270</c:v>
                </c:pt>
                <c:pt idx="2" c:formatCode="yyyy/mm;@">
                  <c:v>33328</c:v>
                </c:pt>
                <c:pt idx="3" c:formatCode="yyyy/mm;@">
                  <c:v>33358</c:v>
                </c:pt>
                <c:pt idx="4" c:formatCode="yyyy/mm;@">
                  <c:v>33359</c:v>
                </c:pt>
                <c:pt idx="5" c:formatCode="yyyy/mm;@">
                  <c:v>33390</c:v>
                </c:pt>
                <c:pt idx="6" c:formatCode="yyyy/mm;@">
                  <c:v>33420</c:v>
                </c:pt>
                <c:pt idx="7" c:formatCode="yyyy/mm;@">
                  <c:v>33451</c:v>
                </c:pt>
                <c:pt idx="8" c:formatCode="yyyy/mm;@">
                  <c:v>33482</c:v>
                </c:pt>
                <c:pt idx="9" c:formatCode="yyyy/mm;@">
                  <c:v>33512</c:v>
                </c:pt>
                <c:pt idx="10" c:formatCode="yyyy/mm;@">
                  <c:v>33543</c:v>
                </c:pt>
                <c:pt idx="11" c:formatCode="yyyy/mm;@">
                  <c:v>33573</c:v>
                </c:pt>
                <c:pt idx="12" c:formatCode="yyyy/mm;@">
                  <c:v>33604</c:v>
                </c:pt>
                <c:pt idx="13" c:formatCode="yyyy/mm;@">
                  <c:v>33635</c:v>
                </c:pt>
                <c:pt idx="14" c:formatCode="yyyy/mm;@">
                  <c:v>33664</c:v>
                </c:pt>
                <c:pt idx="15" c:formatCode="yyyy/mm;@">
                  <c:v>33695</c:v>
                </c:pt>
                <c:pt idx="16" c:formatCode="yyyy/mm;@">
                  <c:v>33725</c:v>
                </c:pt>
                <c:pt idx="17" c:formatCode="yyyy/mm;@">
                  <c:v>33756</c:v>
                </c:pt>
                <c:pt idx="18" c:formatCode="yyyy/mm;@">
                  <c:v>33786</c:v>
                </c:pt>
                <c:pt idx="19" c:formatCode="yyyy/mm;@">
                  <c:v>33817</c:v>
                </c:pt>
                <c:pt idx="20" c:formatCode="yyyy/mm;@">
                  <c:v>33848</c:v>
                </c:pt>
                <c:pt idx="21" c:formatCode="yyyy/mm;@">
                  <c:v>33878</c:v>
                </c:pt>
                <c:pt idx="22" c:formatCode="yyyy/mm;@">
                  <c:v>33909</c:v>
                </c:pt>
                <c:pt idx="23" c:formatCode="yyyy/mm;@">
                  <c:v>33939</c:v>
                </c:pt>
                <c:pt idx="24" c:formatCode="yyyy/mm;@">
                  <c:v>33970</c:v>
                </c:pt>
                <c:pt idx="25" c:formatCode="yyyy/mm;@">
                  <c:v>34001</c:v>
                </c:pt>
                <c:pt idx="26" c:formatCode="yyyy/mm;@">
                  <c:v>34029</c:v>
                </c:pt>
                <c:pt idx="27" c:formatCode="yyyy/mm;@">
                  <c:v>34060</c:v>
                </c:pt>
                <c:pt idx="28" c:formatCode="yyyy/mm;@">
                  <c:v>34090</c:v>
                </c:pt>
                <c:pt idx="29" c:formatCode="yyyy/mm;@">
                  <c:v>34121</c:v>
                </c:pt>
                <c:pt idx="30" c:formatCode="yyyy/mm;@">
                  <c:v>34151</c:v>
                </c:pt>
                <c:pt idx="31" c:formatCode="yyyy/mm;@">
                  <c:v>34182</c:v>
                </c:pt>
                <c:pt idx="32" c:formatCode="yyyy/mm;@">
                  <c:v>34213</c:v>
                </c:pt>
                <c:pt idx="33" c:formatCode="yyyy/mm;@">
                  <c:v>34243</c:v>
                </c:pt>
                <c:pt idx="34" c:formatCode="yyyy/mm;@">
                  <c:v>34274</c:v>
                </c:pt>
                <c:pt idx="35" c:formatCode="yyyy/mm;@">
                  <c:v>34304</c:v>
                </c:pt>
                <c:pt idx="36" c:formatCode="yyyy/mm;@">
                  <c:v>34335</c:v>
                </c:pt>
                <c:pt idx="37" c:formatCode="yyyy/mm;@">
                  <c:v>34366</c:v>
                </c:pt>
                <c:pt idx="38" c:formatCode="yyyy/mm;@">
                  <c:v>34394</c:v>
                </c:pt>
                <c:pt idx="39" c:formatCode="yyyy/mm;@">
                  <c:v>34425</c:v>
                </c:pt>
                <c:pt idx="40" c:formatCode="yyyy/mm;@">
                  <c:v>34455</c:v>
                </c:pt>
                <c:pt idx="41" c:formatCode="yyyy/mm;@">
                  <c:v>34486</c:v>
                </c:pt>
                <c:pt idx="42" c:formatCode="yyyy/mm;@">
                  <c:v>34516</c:v>
                </c:pt>
                <c:pt idx="43" c:formatCode="yyyy/mm;@">
                  <c:v>34547</c:v>
                </c:pt>
                <c:pt idx="44" c:formatCode="yyyy/mm;@">
                  <c:v>34578</c:v>
                </c:pt>
                <c:pt idx="45" c:formatCode="yyyy/mm;@">
                  <c:v>34608</c:v>
                </c:pt>
                <c:pt idx="46" c:formatCode="yyyy/mm;@">
                  <c:v>34639</c:v>
                </c:pt>
                <c:pt idx="47" c:formatCode="yyyy/mm;@">
                  <c:v>34669</c:v>
                </c:pt>
                <c:pt idx="48" c:formatCode="yyyy/mm;@">
                  <c:v>34700</c:v>
                </c:pt>
                <c:pt idx="49" c:formatCode="yyyy/mm;@">
                  <c:v>34731</c:v>
                </c:pt>
                <c:pt idx="50" c:formatCode="yyyy/mm;@">
                  <c:v>34759</c:v>
                </c:pt>
                <c:pt idx="51" c:formatCode="yyyy/mm;@">
                  <c:v>34790</c:v>
                </c:pt>
                <c:pt idx="52" c:formatCode="yyyy/mm;@">
                  <c:v>34820</c:v>
                </c:pt>
                <c:pt idx="53" c:formatCode="yyyy/mm;@">
                  <c:v>34851</c:v>
                </c:pt>
                <c:pt idx="54" c:formatCode="yyyy/mm;@">
                  <c:v>34881</c:v>
                </c:pt>
                <c:pt idx="55" c:formatCode="yyyy/mm;@">
                  <c:v>34912</c:v>
                </c:pt>
                <c:pt idx="56" c:formatCode="yyyy/mm;@">
                  <c:v>34943</c:v>
                </c:pt>
                <c:pt idx="57" c:formatCode="yyyy/mm;@">
                  <c:v>34973</c:v>
                </c:pt>
                <c:pt idx="58" c:formatCode="yyyy/mm;@">
                  <c:v>35004</c:v>
                </c:pt>
                <c:pt idx="59" c:formatCode="yyyy/mm;@">
                  <c:v>35034</c:v>
                </c:pt>
                <c:pt idx="60" c:formatCode="yyyy/mm;@">
                  <c:v>35065</c:v>
                </c:pt>
                <c:pt idx="61" c:formatCode="yyyy/mm;@">
                  <c:v>35096</c:v>
                </c:pt>
                <c:pt idx="62" c:formatCode="yyyy/mm;@">
                  <c:v>35125</c:v>
                </c:pt>
                <c:pt idx="63" c:formatCode="yyyy/mm;@">
                  <c:v>35156</c:v>
                </c:pt>
                <c:pt idx="64" c:formatCode="yyyy/mm;@">
                  <c:v>35186</c:v>
                </c:pt>
                <c:pt idx="65" c:formatCode="yyyy/mm;@">
                  <c:v>35217</c:v>
                </c:pt>
                <c:pt idx="66" c:formatCode="yyyy/mm;@">
                  <c:v>35247</c:v>
                </c:pt>
                <c:pt idx="67" c:formatCode="yyyy/mm;@">
                  <c:v>35278</c:v>
                </c:pt>
                <c:pt idx="68" c:formatCode="yyyy/mm;@">
                  <c:v>35309</c:v>
                </c:pt>
                <c:pt idx="69" c:formatCode="yyyy/mm;@">
                  <c:v>35339</c:v>
                </c:pt>
                <c:pt idx="70" c:formatCode="yyyy/mm;@">
                  <c:v>35370</c:v>
                </c:pt>
                <c:pt idx="71" c:formatCode="yyyy/mm;@">
                  <c:v>35400</c:v>
                </c:pt>
                <c:pt idx="72" c:formatCode="yyyy/mm;@">
                  <c:v>35431</c:v>
                </c:pt>
                <c:pt idx="73" c:formatCode="yyyy/mm;@">
                  <c:v>35462</c:v>
                </c:pt>
                <c:pt idx="74" c:formatCode="yyyy/mm;@">
                  <c:v>35490</c:v>
                </c:pt>
                <c:pt idx="75" c:formatCode="yyyy/mm;@">
                  <c:v>35521</c:v>
                </c:pt>
                <c:pt idx="76" c:formatCode="yyyy/mm;@">
                  <c:v>35551</c:v>
                </c:pt>
                <c:pt idx="77" c:formatCode="yyyy/mm;@">
                  <c:v>35582</c:v>
                </c:pt>
                <c:pt idx="78" c:formatCode="yyyy/mm;@">
                  <c:v>35612</c:v>
                </c:pt>
                <c:pt idx="79" c:formatCode="yyyy/mm;@">
                  <c:v>35643</c:v>
                </c:pt>
                <c:pt idx="80" c:formatCode="yyyy/mm;@">
                  <c:v>35674</c:v>
                </c:pt>
                <c:pt idx="81" c:formatCode="yyyy/mm;@">
                  <c:v>35704</c:v>
                </c:pt>
                <c:pt idx="82" c:formatCode="yyyy/mm;@">
                  <c:v>35735</c:v>
                </c:pt>
                <c:pt idx="83" c:formatCode="yyyy/mm;@">
                  <c:v>35765</c:v>
                </c:pt>
                <c:pt idx="84" c:formatCode="yyyy/mm;@">
                  <c:v>35796</c:v>
                </c:pt>
                <c:pt idx="85" c:formatCode="yyyy/mm;@">
                  <c:v>35827</c:v>
                </c:pt>
                <c:pt idx="86" c:formatCode="yyyy/mm;@">
                  <c:v>35855</c:v>
                </c:pt>
                <c:pt idx="87" c:formatCode="yyyy/mm;@">
                  <c:v>35886</c:v>
                </c:pt>
                <c:pt idx="88" c:formatCode="yyyy/mm;@">
                  <c:v>35916</c:v>
                </c:pt>
                <c:pt idx="89" c:formatCode="yyyy/mm;@">
                  <c:v>35947</c:v>
                </c:pt>
                <c:pt idx="90" c:formatCode="yyyy/mm;@">
                  <c:v>35977</c:v>
                </c:pt>
                <c:pt idx="91" c:formatCode="yyyy/mm;@">
                  <c:v>36008</c:v>
                </c:pt>
                <c:pt idx="92" c:formatCode="yyyy/mm;@">
                  <c:v>36039</c:v>
                </c:pt>
                <c:pt idx="93" c:formatCode="yyyy/mm;@">
                  <c:v>36069</c:v>
                </c:pt>
                <c:pt idx="94" c:formatCode="yyyy/mm;@">
                  <c:v>36100</c:v>
                </c:pt>
                <c:pt idx="95" c:formatCode="yyyy/mm;@">
                  <c:v>36130</c:v>
                </c:pt>
                <c:pt idx="96" c:formatCode="yyyy/mm;@">
                  <c:v>36161</c:v>
                </c:pt>
                <c:pt idx="97" c:formatCode="yyyy/mm;@">
                  <c:v>36192</c:v>
                </c:pt>
                <c:pt idx="98" c:formatCode="yyyy/mm;@">
                  <c:v>36220</c:v>
                </c:pt>
                <c:pt idx="99" c:formatCode="yyyy/mm;@">
                  <c:v>36251</c:v>
                </c:pt>
                <c:pt idx="100" c:formatCode="yyyy/mm;@">
                  <c:v>36281</c:v>
                </c:pt>
                <c:pt idx="101" c:formatCode="yyyy/mm;@">
                  <c:v>36312</c:v>
                </c:pt>
                <c:pt idx="102" c:formatCode="yyyy/mm;@">
                  <c:v>36342</c:v>
                </c:pt>
                <c:pt idx="103" c:formatCode="yyyy/mm;@">
                  <c:v>36373</c:v>
                </c:pt>
                <c:pt idx="104" c:formatCode="yyyy/mm;@">
                  <c:v>36404</c:v>
                </c:pt>
                <c:pt idx="105" c:formatCode="yyyy/mm;@">
                  <c:v>36434</c:v>
                </c:pt>
                <c:pt idx="106" c:formatCode="yyyy/mm;@">
                  <c:v>36465</c:v>
                </c:pt>
                <c:pt idx="107" c:formatCode="yyyy/mm;@">
                  <c:v>36495</c:v>
                </c:pt>
                <c:pt idx="108" c:formatCode="yyyy/mm;@">
                  <c:v>36526</c:v>
                </c:pt>
                <c:pt idx="109" c:formatCode="yyyy/mm;@">
                  <c:v>36557</c:v>
                </c:pt>
                <c:pt idx="110" c:formatCode="yyyy/mm;@">
                  <c:v>36586</c:v>
                </c:pt>
                <c:pt idx="111" c:formatCode="yyyy/mm;@">
                  <c:v>36617</c:v>
                </c:pt>
                <c:pt idx="112" c:formatCode="yyyy/mm;@">
                  <c:v>36647</c:v>
                </c:pt>
                <c:pt idx="113" c:formatCode="yyyy/mm;@">
                  <c:v>36678</c:v>
                </c:pt>
                <c:pt idx="114" c:formatCode="yyyy/mm;@">
                  <c:v>36708</c:v>
                </c:pt>
                <c:pt idx="115" c:formatCode="yyyy/mm;@">
                  <c:v>36739</c:v>
                </c:pt>
                <c:pt idx="116" c:formatCode="yyyy/mm;@">
                  <c:v>36770</c:v>
                </c:pt>
                <c:pt idx="117" c:formatCode="yyyy/mm;@">
                  <c:v>36800</c:v>
                </c:pt>
                <c:pt idx="118" c:formatCode="yyyy/mm;@">
                  <c:v>36831</c:v>
                </c:pt>
                <c:pt idx="119" c:formatCode="yyyy/mm;@">
                  <c:v>36861</c:v>
                </c:pt>
                <c:pt idx="120" c:formatCode="yyyy/mm;@">
                  <c:v>36892</c:v>
                </c:pt>
                <c:pt idx="121" c:formatCode="yyyy/mm;@">
                  <c:v>36923</c:v>
                </c:pt>
                <c:pt idx="122" c:formatCode="yyyy/mm;@">
                  <c:v>36951</c:v>
                </c:pt>
                <c:pt idx="123" c:formatCode="yyyy/mm;@">
                  <c:v>36982</c:v>
                </c:pt>
                <c:pt idx="124" c:formatCode="yyyy/mm;@">
                  <c:v>37012</c:v>
                </c:pt>
                <c:pt idx="125" c:formatCode="yyyy/mm;@">
                  <c:v>37043</c:v>
                </c:pt>
                <c:pt idx="126" c:formatCode="yyyy/mm;@">
                  <c:v>37073</c:v>
                </c:pt>
                <c:pt idx="127" c:formatCode="yyyy/mm;@">
                  <c:v>37104</c:v>
                </c:pt>
                <c:pt idx="128" c:formatCode="yyyy/mm;@">
                  <c:v>37135</c:v>
                </c:pt>
                <c:pt idx="129" c:formatCode="yyyy/mm;@">
                  <c:v>37165</c:v>
                </c:pt>
                <c:pt idx="130" c:formatCode="yyyy/mm;@">
                  <c:v>37196</c:v>
                </c:pt>
                <c:pt idx="131" c:formatCode="yyyy/mm;@">
                  <c:v>37226</c:v>
                </c:pt>
                <c:pt idx="132" c:formatCode="yyyy/mm;@">
                  <c:v>37257</c:v>
                </c:pt>
                <c:pt idx="133" c:formatCode="yyyy/mm;@">
                  <c:v>37288</c:v>
                </c:pt>
                <c:pt idx="134" c:formatCode="yyyy/mm;@">
                  <c:v>37316</c:v>
                </c:pt>
                <c:pt idx="135" c:formatCode="yyyy/mm;@">
                  <c:v>37347</c:v>
                </c:pt>
                <c:pt idx="136" c:formatCode="yyyy/mm;@">
                  <c:v>37377</c:v>
                </c:pt>
                <c:pt idx="137" c:formatCode="yyyy/mm;@">
                  <c:v>37408</c:v>
                </c:pt>
                <c:pt idx="138" c:formatCode="yyyy/mm;@">
                  <c:v>37438</c:v>
                </c:pt>
                <c:pt idx="139" c:formatCode="yyyy/mm;@">
                  <c:v>37469</c:v>
                </c:pt>
                <c:pt idx="140" c:formatCode="yyyy/mm;@">
                  <c:v>37500</c:v>
                </c:pt>
                <c:pt idx="141" c:formatCode="yyyy/mm;@">
                  <c:v>37530</c:v>
                </c:pt>
                <c:pt idx="142" c:formatCode="yyyy/mm;@">
                  <c:v>37561</c:v>
                </c:pt>
                <c:pt idx="143" c:formatCode="yyyy/mm;@">
                  <c:v>37591</c:v>
                </c:pt>
                <c:pt idx="144" c:formatCode="yyyy/mm;@">
                  <c:v>37622</c:v>
                </c:pt>
                <c:pt idx="145" c:formatCode="yyyy/mm;@">
                  <c:v>37653</c:v>
                </c:pt>
                <c:pt idx="146" c:formatCode="yyyy/mm;@">
                  <c:v>37681</c:v>
                </c:pt>
                <c:pt idx="147" c:formatCode="yyyy/mm;@">
                  <c:v>37712</c:v>
                </c:pt>
                <c:pt idx="148" c:formatCode="yyyy/mm;@">
                  <c:v>37742</c:v>
                </c:pt>
                <c:pt idx="149" c:formatCode="yyyy/mm;@">
                  <c:v>37773</c:v>
                </c:pt>
                <c:pt idx="150" c:formatCode="yyyy/mm;@">
                  <c:v>37803</c:v>
                </c:pt>
                <c:pt idx="151" c:formatCode="yyyy/mm;@">
                  <c:v>37834</c:v>
                </c:pt>
                <c:pt idx="152" c:formatCode="yyyy/mm;@">
                  <c:v>37865</c:v>
                </c:pt>
                <c:pt idx="153" c:formatCode="yyyy/mm;@">
                  <c:v>37895</c:v>
                </c:pt>
                <c:pt idx="154" c:formatCode="yyyy/mm;@">
                  <c:v>37926</c:v>
                </c:pt>
                <c:pt idx="155" c:formatCode="yyyy/mm;@">
                  <c:v>37956</c:v>
                </c:pt>
                <c:pt idx="156" c:formatCode="yyyy/mm;@">
                  <c:v>37987</c:v>
                </c:pt>
                <c:pt idx="157" c:formatCode="yyyy/mm;@">
                  <c:v>38018</c:v>
                </c:pt>
                <c:pt idx="158" c:formatCode="yyyy/mm;@">
                  <c:v>38047</c:v>
                </c:pt>
                <c:pt idx="159" c:formatCode="yyyy/mm;@">
                  <c:v>38078</c:v>
                </c:pt>
                <c:pt idx="160" c:formatCode="yyyy/mm;@">
                  <c:v>38108</c:v>
                </c:pt>
                <c:pt idx="161" c:formatCode="yyyy/mm;@">
                  <c:v>38139</c:v>
                </c:pt>
                <c:pt idx="162" c:formatCode="yyyy/mm;@">
                  <c:v>38169</c:v>
                </c:pt>
                <c:pt idx="163" c:formatCode="yyyy/mm;@">
                  <c:v>38200</c:v>
                </c:pt>
                <c:pt idx="164" c:formatCode="yyyy/mm;@">
                  <c:v>38231</c:v>
                </c:pt>
                <c:pt idx="165" c:formatCode="yyyy/mm;@">
                  <c:v>38261</c:v>
                </c:pt>
                <c:pt idx="166" c:formatCode="yyyy/mm;@">
                  <c:v>38292</c:v>
                </c:pt>
                <c:pt idx="167" c:formatCode="yyyy/mm;@">
                  <c:v>38322</c:v>
                </c:pt>
                <c:pt idx="168" c:formatCode="yyyy/mm;@">
                  <c:v>38353</c:v>
                </c:pt>
                <c:pt idx="169" c:formatCode="yyyy/mm;@">
                  <c:v>38384</c:v>
                </c:pt>
                <c:pt idx="170" c:formatCode="yyyy/mm;@">
                  <c:v>38412</c:v>
                </c:pt>
                <c:pt idx="171" c:formatCode="yyyy/mm;@">
                  <c:v>38443</c:v>
                </c:pt>
                <c:pt idx="172" c:formatCode="yyyy/mm;@">
                  <c:v>38473</c:v>
                </c:pt>
                <c:pt idx="173" c:formatCode="yyyy/mm;@">
                  <c:v>38504</c:v>
                </c:pt>
                <c:pt idx="174" c:formatCode="yyyy/mm;@">
                  <c:v>38534</c:v>
                </c:pt>
                <c:pt idx="175" c:formatCode="yyyy/mm;@">
                  <c:v>38565</c:v>
                </c:pt>
                <c:pt idx="176" c:formatCode="yyyy/mm;@">
                  <c:v>38596</c:v>
                </c:pt>
                <c:pt idx="177" c:formatCode="yyyy/mm;@">
                  <c:v>38626</c:v>
                </c:pt>
                <c:pt idx="178" c:formatCode="yyyy/mm;@">
                  <c:v>38657</c:v>
                </c:pt>
                <c:pt idx="179" c:formatCode="yyyy/mm;@">
                  <c:v>38687</c:v>
                </c:pt>
                <c:pt idx="180" c:formatCode="yyyy/mm;@">
                  <c:v>38718</c:v>
                </c:pt>
                <c:pt idx="181" c:formatCode="yyyy/mm;@">
                  <c:v>38749</c:v>
                </c:pt>
                <c:pt idx="182" c:formatCode="yyyy/mm;@">
                  <c:v>38777</c:v>
                </c:pt>
                <c:pt idx="183" c:formatCode="yyyy/mm;@">
                  <c:v>38808</c:v>
                </c:pt>
                <c:pt idx="184" c:formatCode="yyyy/mm;@">
                  <c:v>38838</c:v>
                </c:pt>
                <c:pt idx="185" c:formatCode="yyyy/mm;@">
                  <c:v>38869</c:v>
                </c:pt>
                <c:pt idx="186" c:formatCode="yyyy/mm;@">
                  <c:v>38899</c:v>
                </c:pt>
                <c:pt idx="187" c:formatCode="yyyy/mm;@">
                  <c:v>38930</c:v>
                </c:pt>
                <c:pt idx="188" c:formatCode="yyyy/mm;@">
                  <c:v>38961</c:v>
                </c:pt>
                <c:pt idx="189" c:formatCode="yyyy/mm;@">
                  <c:v>38991</c:v>
                </c:pt>
                <c:pt idx="190" c:formatCode="yyyy/mm;@">
                  <c:v>39022</c:v>
                </c:pt>
                <c:pt idx="191" c:formatCode="yyyy/mm;@">
                  <c:v>39052</c:v>
                </c:pt>
                <c:pt idx="192" c:formatCode="yyyy/mm;@">
                  <c:v>39083</c:v>
                </c:pt>
                <c:pt idx="193" c:formatCode="yyyy/mm;@">
                  <c:v>39114</c:v>
                </c:pt>
                <c:pt idx="194" c:formatCode="yyyy/mm;@">
                  <c:v>39142</c:v>
                </c:pt>
                <c:pt idx="195" c:formatCode="yyyy/mm;@">
                  <c:v>39173</c:v>
                </c:pt>
                <c:pt idx="196" c:formatCode="yyyy/mm;@">
                  <c:v>39203</c:v>
                </c:pt>
                <c:pt idx="197" c:formatCode="yyyy/mm;@">
                  <c:v>39234</c:v>
                </c:pt>
                <c:pt idx="198" c:formatCode="yyyy/mm;@">
                  <c:v>39264</c:v>
                </c:pt>
                <c:pt idx="199" c:formatCode="yyyy/mm;@">
                  <c:v>39295</c:v>
                </c:pt>
                <c:pt idx="200" c:formatCode="yyyy/mm;@">
                  <c:v>39326</c:v>
                </c:pt>
                <c:pt idx="201" c:formatCode="yyyy/mm;@">
                  <c:v>39356</c:v>
                </c:pt>
                <c:pt idx="202" c:formatCode="yyyy/mm;@">
                  <c:v>39387</c:v>
                </c:pt>
                <c:pt idx="203" c:formatCode="yyyy/mm;@">
                  <c:v>39417</c:v>
                </c:pt>
                <c:pt idx="204" c:formatCode="yyyy/mm;@">
                  <c:v>39448</c:v>
                </c:pt>
                <c:pt idx="205" c:formatCode="yyyy/mm;@">
                  <c:v>39479</c:v>
                </c:pt>
                <c:pt idx="206" c:formatCode="yyyy/mm;@">
                  <c:v>39508</c:v>
                </c:pt>
                <c:pt idx="207" c:formatCode="yyyy/mm;@">
                  <c:v>39539</c:v>
                </c:pt>
                <c:pt idx="208" c:formatCode="yyyy/mm;@">
                  <c:v>39569</c:v>
                </c:pt>
                <c:pt idx="209" c:formatCode="yyyy/mm;@">
                  <c:v>39600</c:v>
                </c:pt>
                <c:pt idx="210" c:formatCode="yyyy/mm;@">
                  <c:v>39630</c:v>
                </c:pt>
                <c:pt idx="211" c:formatCode="yyyy/mm;@">
                  <c:v>39661</c:v>
                </c:pt>
                <c:pt idx="212" c:formatCode="yyyy/mm;@">
                  <c:v>39692</c:v>
                </c:pt>
                <c:pt idx="213" c:formatCode="yyyy/mm;@">
                  <c:v>39722</c:v>
                </c:pt>
                <c:pt idx="214" c:formatCode="yyyy/mm;@">
                  <c:v>39753</c:v>
                </c:pt>
                <c:pt idx="215" c:formatCode="yyyy/mm;@">
                  <c:v>39783</c:v>
                </c:pt>
                <c:pt idx="216" c:formatCode="yyyy/mm;@">
                  <c:v>39814</c:v>
                </c:pt>
                <c:pt idx="217" c:formatCode="yyyy/mm;@">
                  <c:v>39845</c:v>
                </c:pt>
                <c:pt idx="218" c:formatCode="yyyy/mm;@">
                  <c:v>39873</c:v>
                </c:pt>
                <c:pt idx="219" c:formatCode="yyyy/mm;@">
                  <c:v>39904</c:v>
                </c:pt>
                <c:pt idx="220" c:formatCode="yyyy/mm;@">
                  <c:v>39934</c:v>
                </c:pt>
                <c:pt idx="221" c:formatCode="yyyy/mm;@">
                  <c:v>39965</c:v>
                </c:pt>
                <c:pt idx="222" c:formatCode="yyyy/mm;@">
                  <c:v>39995</c:v>
                </c:pt>
                <c:pt idx="223" c:formatCode="yyyy/mm;@">
                  <c:v>40026</c:v>
                </c:pt>
                <c:pt idx="224" c:formatCode="yyyy/mm;@">
                  <c:v>40057</c:v>
                </c:pt>
                <c:pt idx="225" c:formatCode="yyyy/mm;@">
                  <c:v>40087</c:v>
                </c:pt>
                <c:pt idx="226" c:formatCode="yyyy/mm;@">
                  <c:v>40118</c:v>
                </c:pt>
                <c:pt idx="227" c:formatCode="yyyy/mm;@">
                  <c:v>40148</c:v>
                </c:pt>
                <c:pt idx="228" c:formatCode="yyyy/mm;@">
                  <c:v>40179</c:v>
                </c:pt>
                <c:pt idx="229" c:formatCode="yyyy/mm;@">
                  <c:v>40210</c:v>
                </c:pt>
                <c:pt idx="230" c:formatCode="yyyy/mm;@">
                  <c:v>40238</c:v>
                </c:pt>
                <c:pt idx="231" c:formatCode="yyyy/mm;@">
                  <c:v>40269</c:v>
                </c:pt>
                <c:pt idx="232" c:formatCode="yyyy/mm;@">
                  <c:v>40299</c:v>
                </c:pt>
                <c:pt idx="233" c:formatCode="yyyy/mm;@">
                  <c:v>40330</c:v>
                </c:pt>
                <c:pt idx="234" c:formatCode="yyyy/mm;@">
                  <c:v>40360</c:v>
                </c:pt>
                <c:pt idx="235" c:formatCode="yyyy/mm;@">
                  <c:v>40391</c:v>
                </c:pt>
                <c:pt idx="236" c:formatCode="yyyy/mm;@">
                  <c:v>40422</c:v>
                </c:pt>
                <c:pt idx="237" c:formatCode="yyyy/mm;@">
                  <c:v>40452</c:v>
                </c:pt>
                <c:pt idx="238" c:formatCode="yyyy/mm;@">
                  <c:v>40483</c:v>
                </c:pt>
                <c:pt idx="239" c:formatCode="yyyy/mm;@">
                  <c:v>40513</c:v>
                </c:pt>
                <c:pt idx="240" c:formatCode="yyyy/mm;@">
                  <c:v>40544</c:v>
                </c:pt>
                <c:pt idx="241" c:formatCode="yyyy/mm;@">
                  <c:v>40575</c:v>
                </c:pt>
                <c:pt idx="242" c:formatCode="yyyy/mm;@">
                  <c:v>40603</c:v>
                </c:pt>
                <c:pt idx="243" c:formatCode="yyyy/mm;@">
                  <c:v>40634</c:v>
                </c:pt>
                <c:pt idx="244" c:formatCode="yyyy/mm;@">
                  <c:v>40664</c:v>
                </c:pt>
                <c:pt idx="245" c:formatCode="yyyy/mm;@">
                  <c:v>40695</c:v>
                </c:pt>
                <c:pt idx="246" c:formatCode="yyyy/mm;@">
                  <c:v>40725</c:v>
                </c:pt>
                <c:pt idx="247" c:formatCode="yyyy/mm;@">
                  <c:v>40756</c:v>
                </c:pt>
                <c:pt idx="248" c:formatCode="yyyy/mm;@">
                  <c:v>40787</c:v>
                </c:pt>
                <c:pt idx="249" c:formatCode="yyyy/mm;@">
                  <c:v>40817</c:v>
                </c:pt>
                <c:pt idx="250" c:formatCode="yyyy/mm;@">
                  <c:v>40848</c:v>
                </c:pt>
                <c:pt idx="251" c:formatCode="yyyy/mm;@">
                  <c:v>40878</c:v>
                </c:pt>
                <c:pt idx="252" c:formatCode="yyyy/mm;@">
                  <c:v>40909</c:v>
                </c:pt>
                <c:pt idx="253" c:formatCode="yyyy/mm;@">
                  <c:v>40940</c:v>
                </c:pt>
                <c:pt idx="254" c:formatCode="yyyy/mm;@">
                  <c:v>40969</c:v>
                </c:pt>
                <c:pt idx="255" c:formatCode="yyyy/mm;@">
                  <c:v>41000</c:v>
                </c:pt>
                <c:pt idx="256" c:formatCode="yyyy/mm;@">
                  <c:v>41030</c:v>
                </c:pt>
                <c:pt idx="257" c:formatCode="yyyy/mm;@">
                  <c:v>41061</c:v>
                </c:pt>
                <c:pt idx="258" c:formatCode="yyyy/mm;@">
                  <c:v>41091</c:v>
                </c:pt>
                <c:pt idx="259" c:formatCode="yyyy/mm;@">
                  <c:v>41122</c:v>
                </c:pt>
                <c:pt idx="260" c:formatCode="yyyy/mm;@">
                  <c:v>41153</c:v>
                </c:pt>
                <c:pt idx="261" c:formatCode="yyyy/mm;@">
                  <c:v>41183</c:v>
                </c:pt>
                <c:pt idx="262" c:formatCode="yyyy/mm;@">
                  <c:v>41214</c:v>
                </c:pt>
                <c:pt idx="263" c:formatCode="yyyy/mm;@">
                  <c:v>41244</c:v>
                </c:pt>
                <c:pt idx="264" c:formatCode="yyyy/mm;@">
                  <c:v>41275</c:v>
                </c:pt>
                <c:pt idx="265" c:formatCode="yyyy/mm;@">
                  <c:v>41306</c:v>
                </c:pt>
                <c:pt idx="266" c:formatCode="yyyy/mm;@">
                  <c:v>41334</c:v>
                </c:pt>
                <c:pt idx="267" c:formatCode="yyyy/mm;@">
                  <c:v>41365</c:v>
                </c:pt>
                <c:pt idx="268" c:formatCode="yyyy/mm;@">
                  <c:v>41395</c:v>
                </c:pt>
                <c:pt idx="269" c:formatCode="yyyy/mm;@">
                  <c:v>41426</c:v>
                </c:pt>
                <c:pt idx="270" c:formatCode="yyyy/mm;@">
                  <c:v>41456</c:v>
                </c:pt>
                <c:pt idx="271" c:formatCode="yyyy/mm;@">
                  <c:v>41487</c:v>
                </c:pt>
                <c:pt idx="272" c:formatCode="yyyy/mm;@">
                  <c:v>41518</c:v>
                </c:pt>
                <c:pt idx="273" c:formatCode="yyyy/mm;@">
                  <c:v>41548</c:v>
                </c:pt>
                <c:pt idx="274" c:formatCode="yyyy/mm;@">
                  <c:v>41579</c:v>
                </c:pt>
                <c:pt idx="275" c:formatCode="yyyy/mm;@">
                  <c:v>41609</c:v>
                </c:pt>
                <c:pt idx="276" c:formatCode="yyyy/mm;@">
                  <c:v>41640</c:v>
                </c:pt>
                <c:pt idx="277" c:formatCode="yyyy/mm;@">
                  <c:v>41671</c:v>
                </c:pt>
                <c:pt idx="278" c:formatCode="yyyy/mm;@">
                  <c:v>41699</c:v>
                </c:pt>
                <c:pt idx="279" c:formatCode="yyyy/mm;@">
                  <c:v>41730</c:v>
                </c:pt>
                <c:pt idx="280" c:formatCode="yyyy/mm;@">
                  <c:v>41760</c:v>
                </c:pt>
                <c:pt idx="281" c:formatCode="yyyy/mm;@">
                  <c:v>41791</c:v>
                </c:pt>
                <c:pt idx="282" c:formatCode="yyyy/mm;@">
                  <c:v>41821</c:v>
                </c:pt>
                <c:pt idx="283" c:formatCode="yyyy/mm;@">
                  <c:v>41852</c:v>
                </c:pt>
                <c:pt idx="284" c:formatCode="yyyy/mm;@">
                  <c:v>41883</c:v>
                </c:pt>
                <c:pt idx="285" c:formatCode="yyyy/mm;@">
                  <c:v>41913</c:v>
                </c:pt>
                <c:pt idx="286" c:formatCode="yyyy/mm;@">
                  <c:v>41944</c:v>
                </c:pt>
                <c:pt idx="287" c:formatCode="yyyy/mm;@">
                  <c:v>41974</c:v>
                </c:pt>
                <c:pt idx="288" c:formatCode="yyyy/mm;@">
                  <c:v>42005</c:v>
                </c:pt>
                <c:pt idx="289" c:formatCode="yyyy/mm;@">
                  <c:v>42036</c:v>
                </c:pt>
                <c:pt idx="290" c:formatCode="yyyy/mm;@">
                  <c:v>42064</c:v>
                </c:pt>
                <c:pt idx="291" c:formatCode="yyyy/mm;@">
                  <c:v>42095</c:v>
                </c:pt>
                <c:pt idx="292" c:formatCode="yyyy/mm;@">
                  <c:v>42125</c:v>
                </c:pt>
                <c:pt idx="293" c:formatCode="yyyy/mm;@">
                  <c:v>42156</c:v>
                </c:pt>
                <c:pt idx="294" c:formatCode="yyyy/mm;@">
                  <c:v>42186</c:v>
                </c:pt>
                <c:pt idx="295" c:formatCode="yyyy/mm;@">
                  <c:v>42217</c:v>
                </c:pt>
                <c:pt idx="296" c:formatCode="yyyy/mm;@">
                  <c:v>42248</c:v>
                </c:pt>
                <c:pt idx="297" c:formatCode="yyyy/mm;@">
                  <c:v>42278</c:v>
                </c:pt>
                <c:pt idx="298" c:formatCode="yyyy/mm;@">
                  <c:v>42309</c:v>
                </c:pt>
                <c:pt idx="299" c:formatCode="yyyy/mm;@">
                  <c:v>42339</c:v>
                </c:pt>
                <c:pt idx="300" c:formatCode="yyyy/mm;@">
                  <c:v>42370</c:v>
                </c:pt>
                <c:pt idx="301" c:formatCode="yyyy/mm;@">
                  <c:v>42401</c:v>
                </c:pt>
                <c:pt idx="302" c:formatCode="yyyy/mm;@">
                  <c:v>42430</c:v>
                </c:pt>
                <c:pt idx="303" c:formatCode="yyyy/mm;@">
                  <c:v>42461</c:v>
                </c:pt>
                <c:pt idx="304" c:formatCode="yyyy/mm;@">
                  <c:v>42491</c:v>
                </c:pt>
                <c:pt idx="305" c:formatCode="yyyy/mm;@">
                  <c:v>42522</c:v>
                </c:pt>
                <c:pt idx="306" c:formatCode="yyyy/mm;@">
                  <c:v>42552</c:v>
                </c:pt>
                <c:pt idx="307" c:formatCode="yyyy/mm;@">
                  <c:v>42583</c:v>
                </c:pt>
                <c:pt idx="308" c:formatCode="yyyy/mm;@">
                  <c:v>42614</c:v>
                </c:pt>
                <c:pt idx="309" c:formatCode="yyyy/mm;@">
                  <c:v>42644</c:v>
                </c:pt>
                <c:pt idx="310" c:formatCode="yyyy/mm;@">
                  <c:v>42675</c:v>
                </c:pt>
                <c:pt idx="311" c:formatCode="yyyy/mm;@">
                  <c:v>42705</c:v>
                </c:pt>
                <c:pt idx="312" c:formatCode="yyyy/mm;@">
                  <c:v>42736</c:v>
                </c:pt>
                <c:pt idx="313" c:formatCode="yyyy/mm;@">
                  <c:v>42767</c:v>
                </c:pt>
                <c:pt idx="314" c:formatCode="yyyy/mm;@">
                  <c:v>42795</c:v>
                </c:pt>
                <c:pt idx="315" c:formatCode="yyyy/mm;@">
                  <c:v>42826</c:v>
                </c:pt>
                <c:pt idx="316" c:formatCode="yyyy/mm;@">
                  <c:v>42856</c:v>
                </c:pt>
                <c:pt idx="317" c:formatCode="yyyy/mm;@">
                  <c:v>42887</c:v>
                </c:pt>
                <c:pt idx="318" c:formatCode="yyyy/mm;@">
                  <c:v>42917</c:v>
                </c:pt>
                <c:pt idx="319" c:formatCode="yyyy/mm;@">
                  <c:v>42948</c:v>
                </c:pt>
                <c:pt idx="320" c:formatCode="yyyy/mm;@">
                  <c:v>42979</c:v>
                </c:pt>
                <c:pt idx="321" c:formatCode="yyyy/mm;@">
                  <c:v>43009</c:v>
                </c:pt>
                <c:pt idx="322" c:formatCode="yyyy/mm;@">
                  <c:v>43040</c:v>
                </c:pt>
                <c:pt idx="323" c:formatCode="yyyy/mm;@">
                  <c:v>43070</c:v>
                </c:pt>
                <c:pt idx="324" c:formatCode="yyyy/mm;@">
                  <c:v>43101</c:v>
                </c:pt>
                <c:pt idx="325" c:formatCode="yyyy/mm;@">
                  <c:v>43132</c:v>
                </c:pt>
                <c:pt idx="326" c:formatCode="yyyy/mm;@">
                  <c:v>43160</c:v>
                </c:pt>
                <c:pt idx="327" c:formatCode="yyyy/mm;@">
                  <c:v>43191</c:v>
                </c:pt>
                <c:pt idx="328" c:formatCode="yyyy/mm;@">
                  <c:v>43221</c:v>
                </c:pt>
                <c:pt idx="329" c:formatCode="yyyy/mm;@">
                  <c:v>43252</c:v>
                </c:pt>
                <c:pt idx="330" c:formatCode="yyyy/mm;@">
                  <c:v>43282</c:v>
                </c:pt>
                <c:pt idx="331" c:formatCode="yyyy/mm;@">
                  <c:v>43313</c:v>
                </c:pt>
                <c:pt idx="332" c:formatCode="yyyy/mm;@">
                  <c:v>43344</c:v>
                </c:pt>
                <c:pt idx="333" c:formatCode="yyyy/mm;@">
                  <c:v>43374</c:v>
                </c:pt>
                <c:pt idx="334" c:formatCode="yyyy/mm;@">
                  <c:v>43405</c:v>
                </c:pt>
                <c:pt idx="335" c:formatCode="yyyy/mm;@">
                  <c:v>43435</c:v>
                </c:pt>
                <c:pt idx="336" c:formatCode="yyyy/mm;@">
                  <c:v>43466</c:v>
                </c:pt>
                <c:pt idx="337" c:formatCode="yyyy/mm;@">
                  <c:v>43497</c:v>
                </c:pt>
                <c:pt idx="338" c:formatCode="yyyy/mm;@">
                  <c:v>43525</c:v>
                </c:pt>
                <c:pt idx="339" c:formatCode="yyyy/mm;@">
                  <c:v>43556</c:v>
                </c:pt>
                <c:pt idx="340" c:formatCode="yyyy/mm;@">
                  <c:v>43586</c:v>
                </c:pt>
                <c:pt idx="341" c:formatCode="yyyy/mm;@">
                  <c:v>43617</c:v>
                </c:pt>
                <c:pt idx="342" c:formatCode="yyyy/mm;@">
                  <c:v>43647</c:v>
                </c:pt>
                <c:pt idx="343" c:formatCode="yyyy/mm;@">
                  <c:v>43678</c:v>
                </c:pt>
                <c:pt idx="344" c:formatCode="yyyy/mm;@">
                  <c:v>43709</c:v>
                </c:pt>
                <c:pt idx="345" c:formatCode="yyyy/mm;@">
                  <c:v>43739</c:v>
                </c:pt>
                <c:pt idx="346" c:formatCode="yyyy/mm;@">
                  <c:v>43770</c:v>
                </c:pt>
                <c:pt idx="347" c:formatCode="yyyy/mm;@">
                  <c:v>43800</c:v>
                </c:pt>
                <c:pt idx="348" c:formatCode="yyyy/mm;@">
                  <c:v>43831</c:v>
                </c:pt>
                <c:pt idx="349" c:formatCode="yyyy/mm;@">
                  <c:v>43862</c:v>
                </c:pt>
                <c:pt idx="350" c:formatCode="yyyy/mm;@">
                  <c:v>43891</c:v>
                </c:pt>
                <c:pt idx="351" c:formatCode="yyyy/mm;@">
                  <c:v>43922</c:v>
                </c:pt>
                <c:pt idx="352" c:formatCode="yyyy/mm;@">
                  <c:v>43952</c:v>
                </c:pt>
                <c:pt idx="353" c:formatCode="yyyy/mm;@">
                  <c:v>43983</c:v>
                </c:pt>
                <c:pt idx="354" c:formatCode="yyyy/mm;@">
                  <c:v>44013</c:v>
                </c:pt>
                <c:pt idx="355" c:formatCode="yyyy/mm;@">
                  <c:v>44044</c:v>
                </c:pt>
                <c:pt idx="356" c:formatCode="yyyy/mm;@">
                  <c:v>44075</c:v>
                </c:pt>
                <c:pt idx="357" c:formatCode="yyyy/mm;@">
                  <c:v>44105</c:v>
                </c:pt>
                <c:pt idx="358" c:formatCode="yyyy/mm;@">
                  <c:v>44136</c:v>
                </c:pt>
                <c:pt idx="359" c:formatCode="yyyy/mm;@">
                  <c:v>44166</c:v>
                </c:pt>
                <c:pt idx="360" c:formatCode="yyyy/mm;@">
                  <c:v>44197</c:v>
                </c:pt>
                <c:pt idx="361" c:formatCode="yyyy/mm;@">
                  <c:v>44228</c:v>
                </c:pt>
                <c:pt idx="362" c:formatCode="yyyy/mm;@">
                  <c:v>44256</c:v>
                </c:pt>
                <c:pt idx="363" c:formatCode="yyyy/mm;@">
                  <c:v>44287</c:v>
                </c:pt>
                <c:pt idx="364" c:formatCode="yyyy/mm;@">
                  <c:v>44317</c:v>
                </c:pt>
                <c:pt idx="365" c:formatCode="yyyy/mm;@">
                  <c:v>44348</c:v>
                </c:pt>
                <c:pt idx="366" c:formatCode="yyyy/mm;@">
                  <c:v>44378</c:v>
                </c:pt>
                <c:pt idx="367" c:formatCode="yyyy/mm;@">
                  <c:v>44409</c:v>
                </c:pt>
                <c:pt idx="368" c:formatCode="yyyy/mm;@">
                  <c:v>44440</c:v>
                </c:pt>
                <c:pt idx="369" c:formatCode="yyyy/mm;@">
                  <c:v>44470</c:v>
                </c:pt>
                <c:pt idx="370" c:formatCode="yyyy/mm;@">
                  <c:v>44501</c:v>
                </c:pt>
                <c:pt idx="371" c:formatCode="yyyy/mm;@">
                  <c:v>44531</c:v>
                </c:pt>
                <c:pt idx="372" c:formatCode="yyyy/mm;@">
                  <c:v>44562</c:v>
                </c:pt>
                <c:pt idx="373" c:formatCode="yyyy/mm;@">
                  <c:v>44593</c:v>
                </c:pt>
                <c:pt idx="374" c:formatCode="yyyy/mm;@">
                  <c:v>44621</c:v>
                </c:pt>
                <c:pt idx="375" c:formatCode="yyyy/mm;@">
                  <c:v>44652</c:v>
                </c:pt>
                <c:pt idx="376" c:formatCode="yyyy/mm;@">
                  <c:v>44682</c:v>
                </c:pt>
                <c:pt idx="377" c:formatCode="yyyy/mm;@">
                  <c:v>44713</c:v>
                </c:pt>
                <c:pt idx="378" c:formatCode="yyyy/mm;@">
                  <c:v>44743</c:v>
                </c:pt>
              </c:numCache>
            </c:numRef>
          </c:cat>
          <c:val>
            <c:numRef>
              <c:f>'[中国宏观经济景气指数（一致、先行、滞后、预警）月度统计数据1991.1-2022.7.xlsx]Sheet1'!$C$2:$C$380</c:f>
              <c:numCache>
                <c:formatCode>#,##0.00</c:formatCode>
                <c:ptCount val="379"/>
                <c:pt idx="0">
                  <c:v>102</c:v>
                </c:pt>
                <c:pt idx="1">
                  <c:v>102.2</c:v>
                </c:pt>
                <c:pt idx="2">
                  <c:v>102.75</c:v>
                </c:pt>
                <c:pt idx="3">
                  <c:v>103.43</c:v>
                </c:pt>
                <c:pt idx="4">
                  <c:v>103.82</c:v>
                </c:pt>
                <c:pt idx="5">
                  <c:v>104.27</c:v>
                </c:pt>
                <c:pt idx="6">
                  <c:v>104.31</c:v>
                </c:pt>
                <c:pt idx="7">
                  <c:v>104.73</c:v>
                </c:pt>
                <c:pt idx="8">
                  <c:v>105.46</c:v>
                </c:pt>
                <c:pt idx="9">
                  <c:v>106.24</c:v>
                </c:pt>
                <c:pt idx="10">
                  <c:v>106.57</c:v>
                </c:pt>
                <c:pt idx="11">
                  <c:v>106.54</c:v>
                </c:pt>
                <c:pt idx="12">
                  <c:v>106.9</c:v>
                </c:pt>
                <c:pt idx="13">
                  <c:v>107.63</c:v>
                </c:pt>
                <c:pt idx="14">
                  <c:v>108.47</c:v>
                </c:pt>
                <c:pt idx="15">
                  <c:v>109.39</c:v>
                </c:pt>
                <c:pt idx="16">
                  <c:v>110.16</c:v>
                </c:pt>
                <c:pt idx="17">
                  <c:v>111.34</c:v>
                </c:pt>
                <c:pt idx="18">
                  <c:v>112.17</c:v>
                </c:pt>
                <c:pt idx="19">
                  <c:v>112.33</c:v>
                </c:pt>
                <c:pt idx="20">
                  <c:v>110.98</c:v>
                </c:pt>
                <c:pt idx="21">
                  <c:v>109.42</c:v>
                </c:pt>
                <c:pt idx="22">
                  <c:v>108.55</c:v>
                </c:pt>
                <c:pt idx="23">
                  <c:v>107.28</c:v>
                </c:pt>
                <c:pt idx="24">
                  <c:v>107.35</c:v>
                </c:pt>
                <c:pt idx="25">
                  <c:v>107.6</c:v>
                </c:pt>
                <c:pt idx="26">
                  <c:v>108.21</c:v>
                </c:pt>
                <c:pt idx="27">
                  <c:v>107.34</c:v>
                </c:pt>
                <c:pt idx="28">
                  <c:v>106.07</c:v>
                </c:pt>
                <c:pt idx="29">
                  <c:v>103.84</c:v>
                </c:pt>
                <c:pt idx="30">
                  <c:v>102.27</c:v>
                </c:pt>
                <c:pt idx="31">
                  <c:v>100.87</c:v>
                </c:pt>
                <c:pt idx="32">
                  <c:v>101.27</c:v>
                </c:pt>
                <c:pt idx="33">
                  <c:v>101.35</c:v>
                </c:pt>
                <c:pt idx="34">
                  <c:v>103.59</c:v>
                </c:pt>
                <c:pt idx="35">
                  <c:v>103.33</c:v>
                </c:pt>
                <c:pt idx="36">
                  <c:v>101.75</c:v>
                </c:pt>
                <c:pt idx="37">
                  <c:v>98.31</c:v>
                </c:pt>
                <c:pt idx="38">
                  <c:v>97.17</c:v>
                </c:pt>
                <c:pt idx="39">
                  <c:v>97.34</c:v>
                </c:pt>
                <c:pt idx="40">
                  <c:v>97.27</c:v>
                </c:pt>
                <c:pt idx="41">
                  <c:v>98.81</c:v>
                </c:pt>
                <c:pt idx="42">
                  <c:v>99.71</c:v>
                </c:pt>
                <c:pt idx="43">
                  <c:v>101.27</c:v>
                </c:pt>
                <c:pt idx="44">
                  <c:v>100.78</c:v>
                </c:pt>
                <c:pt idx="45">
                  <c:v>101.05</c:v>
                </c:pt>
                <c:pt idx="46">
                  <c:v>99.34</c:v>
                </c:pt>
                <c:pt idx="47">
                  <c:v>99.95</c:v>
                </c:pt>
                <c:pt idx="48">
                  <c:v>100.73</c:v>
                </c:pt>
                <c:pt idx="49">
                  <c:v>102.58</c:v>
                </c:pt>
                <c:pt idx="50">
                  <c:v>102.64</c:v>
                </c:pt>
                <c:pt idx="51">
                  <c:v>102.3</c:v>
                </c:pt>
                <c:pt idx="52">
                  <c:v>102.09</c:v>
                </c:pt>
                <c:pt idx="53">
                  <c:v>100.9</c:v>
                </c:pt>
                <c:pt idx="54">
                  <c:v>100.52</c:v>
                </c:pt>
                <c:pt idx="55">
                  <c:v>99.6</c:v>
                </c:pt>
                <c:pt idx="56">
                  <c:v>99.94</c:v>
                </c:pt>
                <c:pt idx="57">
                  <c:v>99.36</c:v>
                </c:pt>
                <c:pt idx="58">
                  <c:v>99.9</c:v>
                </c:pt>
                <c:pt idx="59">
                  <c:v>99.65</c:v>
                </c:pt>
                <c:pt idx="60">
                  <c:v>99.4</c:v>
                </c:pt>
                <c:pt idx="61">
                  <c:v>98.83</c:v>
                </c:pt>
                <c:pt idx="62">
                  <c:v>98.69</c:v>
                </c:pt>
                <c:pt idx="63">
                  <c:v>99.25</c:v>
                </c:pt>
                <c:pt idx="64">
                  <c:v>100</c:v>
                </c:pt>
                <c:pt idx="65">
                  <c:v>99.73</c:v>
                </c:pt>
                <c:pt idx="66">
                  <c:v>99.81</c:v>
                </c:pt>
                <c:pt idx="67">
                  <c:v>99.73</c:v>
                </c:pt>
                <c:pt idx="68">
                  <c:v>100.81</c:v>
                </c:pt>
                <c:pt idx="69">
                  <c:v>101.21</c:v>
                </c:pt>
                <c:pt idx="70">
                  <c:v>101.45</c:v>
                </c:pt>
                <c:pt idx="71">
                  <c:v>101.47</c:v>
                </c:pt>
                <c:pt idx="72">
                  <c:v>101.43</c:v>
                </c:pt>
                <c:pt idx="73">
                  <c:v>100.88</c:v>
                </c:pt>
                <c:pt idx="74">
                  <c:v>100.78</c:v>
                </c:pt>
                <c:pt idx="75">
                  <c:v>100.01</c:v>
                </c:pt>
                <c:pt idx="76">
                  <c:v>99.62</c:v>
                </c:pt>
                <c:pt idx="77">
                  <c:v>100.27</c:v>
                </c:pt>
                <c:pt idx="78">
                  <c:v>100.22</c:v>
                </c:pt>
                <c:pt idx="79">
                  <c:v>100.51</c:v>
                </c:pt>
                <c:pt idx="80">
                  <c:v>99.52</c:v>
                </c:pt>
                <c:pt idx="81">
                  <c:v>99.47</c:v>
                </c:pt>
                <c:pt idx="82">
                  <c:v>99.34</c:v>
                </c:pt>
                <c:pt idx="83">
                  <c:v>99.1</c:v>
                </c:pt>
                <c:pt idx="84">
                  <c:v>99.24</c:v>
                </c:pt>
                <c:pt idx="85">
                  <c:v>99.11</c:v>
                </c:pt>
                <c:pt idx="86">
                  <c:v>98.99</c:v>
                </c:pt>
                <c:pt idx="87">
                  <c:v>98.58</c:v>
                </c:pt>
                <c:pt idx="88">
                  <c:v>98</c:v>
                </c:pt>
                <c:pt idx="89">
                  <c:v>97.58</c:v>
                </c:pt>
                <c:pt idx="90">
                  <c:v>96.92</c:v>
                </c:pt>
                <c:pt idx="91">
                  <c:v>97.15</c:v>
                </c:pt>
                <c:pt idx="92">
                  <c:v>97.82</c:v>
                </c:pt>
                <c:pt idx="93">
                  <c:v>98.97</c:v>
                </c:pt>
                <c:pt idx="94">
                  <c:v>98.83</c:v>
                </c:pt>
                <c:pt idx="95">
                  <c:v>99.21</c:v>
                </c:pt>
                <c:pt idx="96">
                  <c:v>99.12</c:v>
                </c:pt>
                <c:pt idx="97">
                  <c:v>100.25</c:v>
                </c:pt>
                <c:pt idx="98">
                  <c:v>100.1</c:v>
                </c:pt>
                <c:pt idx="99">
                  <c:v>100.85</c:v>
                </c:pt>
                <c:pt idx="100">
                  <c:v>101.26</c:v>
                </c:pt>
                <c:pt idx="101">
                  <c:v>101.12</c:v>
                </c:pt>
                <c:pt idx="102">
                  <c:v>101.26</c:v>
                </c:pt>
                <c:pt idx="103">
                  <c:v>100.36</c:v>
                </c:pt>
                <c:pt idx="104">
                  <c:v>99.77</c:v>
                </c:pt>
                <c:pt idx="105">
                  <c:v>99.04</c:v>
                </c:pt>
                <c:pt idx="106">
                  <c:v>99.91</c:v>
                </c:pt>
                <c:pt idx="107">
                  <c:v>100.74</c:v>
                </c:pt>
                <c:pt idx="108">
                  <c:v>101.34</c:v>
                </c:pt>
                <c:pt idx="109">
                  <c:v>101.06</c:v>
                </c:pt>
                <c:pt idx="110">
                  <c:v>101.13</c:v>
                </c:pt>
                <c:pt idx="111">
                  <c:v>100.51</c:v>
                </c:pt>
                <c:pt idx="112">
                  <c:v>100.16</c:v>
                </c:pt>
                <c:pt idx="113">
                  <c:v>100.34</c:v>
                </c:pt>
                <c:pt idx="114">
                  <c:v>100.4</c:v>
                </c:pt>
                <c:pt idx="115">
                  <c:v>100.58</c:v>
                </c:pt>
                <c:pt idx="116">
                  <c:v>100.1</c:v>
                </c:pt>
                <c:pt idx="117">
                  <c:v>99.82</c:v>
                </c:pt>
                <c:pt idx="118">
                  <c:v>99.09</c:v>
                </c:pt>
                <c:pt idx="119">
                  <c:v>98.74</c:v>
                </c:pt>
                <c:pt idx="120">
                  <c:v>98.79</c:v>
                </c:pt>
                <c:pt idx="121">
                  <c:v>99.24</c:v>
                </c:pt>
                <c:pt idx="122">
                  <c:v>99.73</c:v>
                </c:pt>
                <c:pt idx="123">
                  <c:v>99.85</c:v>
                </c:pt>
                <c:pt idx="124">
                  <c:v>99.78</c:v>
                </c:pt>
                <c:pt idx="125">
                  <c:v>99.75</c:v>
                </c:pt>
                <c:pt idx="126">
                  <c:v>100.03</c:v>
                </c:pt>
                <c:pt idx="127">
                  <c:v>100.27</c:v>
                </c:pt>
                <c:pt idx="128">
                  <c:v>100.23</c:v>
                </c:pt>
                <c:pt idx="129">
                  <c:v>100.13</c:v>
                </c:pt>
                <c:pt idx="130">
                  <c:v>100.35</c:v>
                </c:pt>
                <c:pt idx="131">
                  <c:v>100.73</c:v>
                </c:pt>
                <c:pt idx="132">
                  <c:v>100.72</c:v>
                </c:pt>
                <c:pt idx="133">
                  <c:v>100.71</c:v>
                </c:pt>
                <c:pt idx="134">
                  <c:v>100.61</c:v>
                </c:pt>
                <c:pt idx="135">
                  <c:v>100.66</c:v>
                </c:pt>
                <c:pt idx="136">
                  <c:v>100.78</c:v>
                </c:pt>
                <c:pt idx="137">
                  <c:v>101.01</c:v>
                </c:pt>
                <c:pt idx="138">
                  <c:v>101.18</c:v>
                </c:pt>
                <c:pt idx="139">
                  <c:v>101.45</c:v>
                </c:pt>
                <c:pt idx="140">
                  <c:v>101.54</c:v>
                </c:pt>
                <c:pt idx="141">
                  <c:v>101.83</c:v>
                </c:pt>
                <c:pt idx="142">
                  <c:v>101.28</c:v>
                </c:pt>
                <c:pt idx="143">
                  <c:v>101.48</c:v>
                </c:pt>
                <c:pt idx="144">
                  <c:v>101.78</c:v>
                </c:pt>
                <c:pt idx="145">
                  <c:v>102.06</c:v>
                </c:pt>
                <c:pt idx="146">
                  <c:v>101.19</c:v>
                </c:pt>
                <c:pt idx="147">
                  <c:v>100.28</c:v>
                </c:pt>
                <c:pt idx="148">
                  <c:v>100.31</c:v>
                </c:pt>
                <c:pt idx="149">
                  <c:v>100.93</c:v>
                </c:pt>
                <c:pt idx="150">
                  <c:v>101.78</c:v>
                </c:pt>
                <c:pt idx="151">
                  <c:v>101.86</c:v>
                </c:pt>
                <c:pt idx="152">
                  <c:v>102.22</c:v>
                </c:pt>
                <c:pt idx="153">
                  <c:v>102.26</c:v>
                </c:pt>
                <c:pt idx="154">
                  <c:v>102.54</c:v>
                </c:pt>
                <c:pt idx="155">
                  <c:v>102.66</c:v>
                </c:pt>
                <c:pt idx="156">
                  <c:v>102.42</c:v>
                </c:pt>
                <c:pt idx="157">
                  <c:v>102.47</c:v>
                </c:pt>
                <c:pt idx="158">
                  <c:v>102.31</c:v>
                </c:pt>
                <c:pt idx="159">
                  <c:v>102.26</c:v>
                </c:pt>
                <c:pt idx="160">
                  <c:v>101.57</c:v>
                </c:pt>
                <c:pt idx="161">
                  <c:v>101</c:v>
                </c:pt>
                <c:pt idx="162">
                  <c:v>100.73</c:v>
                </c:pt>
                <c:pt idx="163">
                  <c:v>100.78</c:v>
                </c:pt>
                <c:pt idx="164">
                  <c:v>100.66</c:v>
                </c:pt>
                <c:pt idx="165">
                  <c:v>100.73</c:v>
                </c:pt>
                <c:pt idx="166">
                  <c:v>100.74</c:v>
                </c:pt>
                <c:pt idx="167">
                  <c:v>100.98</c:v>
                </c:pt>
                <c:pt idx="168">
                  <c:v>101.14</c:v>
                </c:pt>
                <c:pt idx="169">
                  <c:v>101.26</c:v>
                </c:pt>
                <c:pt idx="170">
                  <c:v>101.57</c:v>
                </c:pt>
                <c:pt idx="171">
                  <c:v>101.96</c:v>
                </c:pt>
                <c:pt idx="172">
                  <c:v>102.31</c:v>
                </c:pt>
                <c:pt idx="173">
                  <c:v>102.34</c:v>
                </c:pt>
                <c:pt idx="174">
                  <c:v>102.29</c:v>
                </c:pt>
                <c:pt idx="175">
                  <c:v>102.27</c:v>
                </c:pt>
                <c:pt idx="176">
                  <c:v>102.2</c:v>
                </c:pt>
                <c:pt idx="177">
                  <c:v>101.91</c:v>
                </c:pt>
                <c:pt idx="178">
                  <c:v>102.11</c:v>
                </c:pt>
                <c:pt idx="179">
                  <c:v>102.21</c:v>
                </c:pt>
                <c:pt idx="180">
                  <c:v>102.62</c:v>
                </c:pt>
                <c:pt idx="181">
                  <c:v>102.68</c:v>
                </c:pt>
                <c:pt idx="182">
                  <c:v>102.63</c:v>
                </c:pt>
                <c:pt idx="183">
                  <c:v>102.3</c:v>
                </c:pt>
                <c:pt idx="184">
                  <c:v>102.09</c:v>
                </c:pt>
                <c:pt idx="185">
                  <c:v>101.84</c:v>
                </c:pt>
                <c:pt idx="186">
                  <c:v>101.76</c:v>
                </c:pt>
                <c:pt idx="187">
                  <c:v>101.88</c:v>
                </c:pt>
                <c:pt idx="188">
                  <c:v>102.24</c:v>
                </c:pt>
                <c:pt idx="189">
                  <c:v>102.52</c:v>
                </c:pt>
                <c:pt idx="190">
                  <c:v>102.66</c:v>
                </c:pt>
                <c:pt idx="191">
                  <c:v>102.31</c:v>
                </c:pt>
                <c:pt idx="192">
                  <c:v>102.12</c:v>
                </c:pt>
                <c:pt idx="193">
                  <c:v>101.68</c:v>
                </c:pt>
                <c:pt idx="194">
                  <c:v>102.16</c:v>
                </c:pt>
                <c:pt idx="195">
                  <c:v>102.71</c:v>
                </c:pt>
                <c:pt idx="196">
                  <c:v>103.18</c:v>
                </c:pt>
                <c:pt idx="197">
                  <c:v>103.56</c:v>
                </c:pt>
                <c:pt idx="198">
                  <c:v>103.79</c:v>
                </c:pt>
                <c:pt idx="199">
                  <c:v>103.77</c:v>
                </c:pt>
                <c:pt idx="200">
                  <c:v>103.63</c:v>
                </c:pt>
                <c:pt idx="201">
                  <c:v>103.33</c:v>
                </c:pt>
                <c:pt idx="202">
                  <c:v>102.69</c:v>
                </c:pt>
                <c:pt idx="203">
                  <c:v>102.61</c:v>
                </c:pt>
                <c:pt idx="204">
                  <c:v>102.66</c:v>
                </c:pt>
                <c:pt idx="205">
                  <c:v>103.25</c:v>
                </c:pt>
                <c:pt idx="206">
                  <c:v>102.73</c:v>
                </c:pt>
                <c:pt idx="207">
                  <c:v>102.38</c:v>
                </c:pt>
                <c:pt idx="208">
                  <c:v>102</c:v>
                </c:pt>
                <c:pt idx="209">
                  <c:v>101.54</c:v>
                </c:pt>
                <c:pt idx="210">
                  <c:v>100.97</c:v>
                </c:pt>
                <c:pt idx="211">
                  <c:v>100.02</c:v>
                </c:pt>
                <c:pt idx="212">
                  <c:v>98.82</c:v>
                </c:pt>
                <c:pt idx="213">
                  <c:v>97.54</c:v>
                </c:pt>
                <c:pt idx="214">
                  <c:v>97.45</c:v>
                </c:pt>
                <c:pt idx="215">
                  <c:v>97.98</c:v>
                </c:pt>
                <c:pt idx="216">
                  <c:v>98.56</c:v>
                </c:pt>
                <c:pt idx="217">
                  <c:v>98.99</c:v>
                </c:pt>
                <c:pt idx="218">
                  <c:v>99.96</c:v>
                </c:pt>
                <c:pt idx="219">
                  <c:v>101</c:v>
                </c:pt>
                <c:pt idx="220">
                  <c:v>101.97</c:v>
                </c:pt>
                <c:pt idx="221">
                  <c:v>102.61</c:v>
                </c:pt>
                <c:pt idx="222">
                  <c:v>103.46</c:v>
                </c:pt>
                <c:pt idx="223">
                  <c:v>104.19</c:v>
                </c:pt>
                <c:pt idx="224">
                  <c:v>105.04</c:v>
                </c:pt>
                <c:pt idx="225">
                  <c:v>105.8</c:v>
                </c:pt>
                <c:pt idx="226">
                  <c:v>105.43</c:v>
                </c:pt>
                <c:pt idx="227">
                  <c:v>105.45</c:v>
                </c:pt>
                <c:pt idx="228">
                  <c:v>104.74</c:v>
                </c:pt>
                <c:pt idx="229">
                  <c:v>105.19</c:v>
                </c:pt>
                <c:pt idx="230">
                  <c:v>104.55</c:v>
                </c:pt>
                <c:pt idx="231">
                  <c:v>104.2</c:v>
                </c:pt>
                <c:pt idx="232">
                  <c:v>103.27</c:v>
                </c:pt>
                <c:pt idx="233">
                  <c:v>102.6</c:v>
                </c:pt>
                <c:pt idx="234">
                  <c:v>102.16</c:v>
                </c:pt>
                <c:pt idx="235">
                  <c:v>101.64</c:v>
                </c:pt>
                <c:pt idx="236">
                  <c:v>101.62</c:v>
                </c:pt>
                <c:pt idx="237">
                  <c:v>101.45</c:v>
                </c:pt>
                <c:pt idx="238">
                  <c:v>101.58</c:v>
                </c:pt>
                <c:pt idx="239">
                  <c:v>100.76</c:v>
                </c:pt>
                <c:pt idx="240">
                  <c:v>101.2</c:v>
                </c:pt>
                <c:pt idx="241">
                  <c:v>101.4</c:v>
                </c:pt>
                <c:pt idx="242">
                  <c:v>101.7</c:v>
                </c:pt>
                <c:pt idx="243">
                  <c:v>102</c:v>
                </c:pt>
                <c:pt idx="244">
                  <c:v>101.9</c:v>
                </c:pt>
                <c:pt idx="245">
                  <c:v>102.1</c:v>
                </c:pt>
                <c:pt idx="246">
                  <c:v>101.9</c:v>
                </c:pt>
                <c:pt idx="247">
                  <c:v>101.3</c:v>
                </c:pt>
                <c:pt idx="248">
                  <c:v>100.6</c:v>
                </c:pt>
                <c:pt idx="249">
                  <c:v>100.1</c:v>
                </c:pt>
                <c:pt idx="250">
                  <c:v>100.3</c:v>
                </c:pt>
                <c:pt idx="251">
                  <c:v>100.2</c:v>
                </c:pt>
                <c:pt idx="252">
                  <c:v>100.9</c:v>
                </c:pt>
                <c:pt idx="253">
                  <c:v>100.8</c:v>
                </c:pt>
                <c:pt idx="254">
                  <c:v>100.5</c:v>
                </c:pt>
                <c:pt idx="255">
                  <c:v>99.9</c:v>
                </c:pt>
                <c:pt idx="256">
                  <c:v>99.6</c:v>
                </c:pt>
                <c:pt idx="257">
                  <c:v>99.2</c:v>
                </c:pt>
                <c:pt idx="258">
                  <c:v>99.3</c:v>
                </c:pt>
                <c:pt idx="259">
                  <c:v>99.9</c:v>
                </c:pt>
                <c:pt idx="260">
                  <c:v>100.4</c:v>
                </c:pt>
                <c:pt idx="261">
                  <c:v>100.4</c:v>
                </c:pt>
                <c:pt idx="262">
                  <c:v>100.4</c:v>
                </c:pt>
                <c:pt idx="263">
                  <c:v>100.7</c:v>
                </c:pt>
                <c:pt idx="264">
                  <c:v>100.8</c:v>
                </c:pt>
                <c:pt idx="265">
                  <c:v>100.2</c:v>
                </c:pt>
                <c:pt idx="266">
                  <c:v>99.99</c:v>
                </c:pt>
                <c:pt idx="267">
                  <c:v>99.6</c:v>
                </c:pt>
                <c:pt idx="268">
                  <c:v>99.8</c:v>
                </c:pt>
                <c:pt idx="269">
                  <c:v>99.8</c:v>
                </c:pt>
                <c:pt idx="270">
                  <c:v>99.95</c:v>
                </c:pt>
                <c:pt idx="271">
                  <c:v>99.9</c:v>
                </c:pt>
                <c:pt idx="272">
                  <c:v>99.6</c:v>
                </c:pt>
                <c:pt idx="273">
                  <c:v>99.6</c:v>
                </c:pt>
                <c:pt idx="274">
                  <c:v>99.5</c:v>
                </c:pt>
                <c:pt idx="275">
                  <c:v>93</c:v>
                </c:pt>
                <c:pt idx="276">
                  <c:v>99.3</c:v>
                </c:pt>
                <c:pt idx="277">
                  <c:v>99.3</c:v>
                </c:pt>
                <c:pt idx="278">
                  <c:v>99.8</c:v>
                </c:pt>
                <c:pt idx="279">
                  <c:v>99.7</c:v>
                </c:pt>
                <c:pt idx="280">
                  <c:v>99.9</c:v>
                </c:pt>
                <c:pt idx="281">
                  <c:v>99.9</c:v>
                </c:pt>
                <c:pt idx="282">
                  <c:v>100.2</c:v>
                </c:pt>
                <c:pt idx="283">
                  <c:v>99.8</c:v>
                </c:pt>
                <c:pt idx="284">
                  <c:v>99.9</c:v>
                </c:pt>
                <c:pt idx="285">
                  <c:v>99.4</c:v>
                </c:pt>
                <c:pt idx="286">
                  <c:v>99.2</c:v>
                </c:pt>
                <c:pt idx="287">
                  <c:v>98.8</c:v>
                </c:pt>
                <c:pt idx="288">
                  <c:v>98.8</c:v>
                </c:pt>
                <c:pt idx="289">
                  <c:v>98.6</c:v>
                </c:pt>
                <c:pt idx="290">
                  <c:v>98.4</c:v>
                </c:pt>
                <c:pt idx="291">
                  <c:v>98.6</c:v>
                </c:pt>
                <c:pt idx="292">
                  <c:v>98.7</c:v>
                </c:pt>
                <c:pt idx="293">
                  <c:v>98.8</c:v>
                </c:pt>
                <c:pt idx="294">
                  <c:v>98.4</c:v>
                </c:pt>
                <c:pt idx="295">
                  <c:v>98.5</c:v>
                </c:pt>
                <c:pt idx="296">
                  <c:v>98.29</c:v>
                </c:pt>
                <c:pt idx="297">
                  <c:v>98.34</c:v>
                </c:pt>
                <c:pt idx="298">
                  <c:v>98.11</c:v>
                </c:pt>
                <c:pt idx="299">
                  <c:v>98.1</c:v>
                </c:pt>
                <c:pt idx="300">
                  <c:v>100.4</c:v>
                </c:pt>
                <c:pt idx="301">
                  <c:v>101.02</c:v>
                </c:pt>
                <c:pt idx="302">
                  <c:v>101.3</c:v>
                </c:pt>
                <c:pt idx="303">
                  <c:v>104.26</c:v>
                </c:pt>
                <c:pt idx="304">
                  <c:v>100.84</c:v>
                </c:pt>
                <c:pt idx="305">
                  <c:v>100.71</c:v>
                </c:pt>
                <c:pt idx="306">
                  <c:v>101.04</c:v>
                </c:pt>
                <c:pt idx="307">
                  <c:v>101.04</c:v>
                </c:pt>
                <c:pt idx="308">
                  <c:v>102.9</c:v>
                </c:pt>
                <c:pt idx="309">
                  <c:v>103.62</c:v>
                </c:pt>
                <c:pt idx="310">
                  <c:v>104.34</c:v>
                </c:pt>
                <c:pt idx="311">
                  <c:v>104.58</c:v>
                </c:pt>
                <c:pt idx="312">
                  <c:v>104.65</c:v>
                </c:pt>
                <c:pt idx="313">
                  <c:v>104.69</c:v>
                </c:pt>
                <c:pt idx="314">
                  <c:v>104.58</c:v>
                </c:pt>
                <c:pt idx="315">
                  <c:v>104.33</c:v>
                </c:pt>
                <c:pt idx="316">
                  <c:v>104.27</c:v>
                </c:pt>
                <c:pt idx="317">
                  <c:v>104.14</c:v>
                </c:pt>
                <c:pt idx="318">
                  <c:v>104.06</c:v>
                </c:pt>
                <c:pt idx="319">
                  <c:v>104.03</c:v>
                </c:pt>
                <c:pt idx="320">
                  <c:v>103.87</c:v>
                </c:pt>
                <c:pt idx="321">
                  <c:v>104.06</c:v>
                </c:pt>
                <c:pt idx="322">
                  <c:v>104.29</c:v>
                </c:pt>
                <c:pt idx="323">
                  <c:v>104.42</c:v>
                </c:pt>
                <c:pt idx="324">
                  <c:v>104.26</c:v>
                </c:pt>
                <c:pt idx="325">
                  <c:v>103.92</c:v>
                </c:pt>
                <c:pt idx="326">
                  <c:v>103.66</c:v>
                </c:pt>
                <c:pt idx="327">
                  <c:v>103.54</c:v>
                </c:pt>
                <c:pt idx="328">
                  <c:v>103.51</c:v>
                </c:pt>
                <c:pt idx="329">
                  <c:v>103.4</c:v>
                </c:pt>
                <c:pt idx="330">
                  <c:v>103.08</c:v>
                </c:pt>
                <c:pt idx="331">
                  <c:v>102.56</c:v>
                </c:pt>
                <c:pt idx="332">
                  <c:v>102</c:v>
                </c:pt>
                <c:pt idx="333">
                  <c:v>101.51</c:v>
                </c:pt>
                <c:pt idx="334">
                  <c:v>101.16</c:v>
                </c:pt>
                <c:pt idx="335">
                  <c:v>101</c:v>
                </c:pt>
                <c:pt idx="336">
                  <c:v>101.03</c:v>
                </c:pt>
                <c:pt idx="337">
                  <c:v>101.05</c:v>
                </c:pt>
                <c:pt idx="338">
                  <c:v>100.88</c:v>
                </c:pt>
                <c:pt idx="339">
                  <c:v>100.52</c:v>
                </c:pt>
                <c:pt idx="340">
                  <c:v>100.06</c:v>
                </c:pt>
                <c:pt idx="341">
                  <c:v>99.67</c:v>
                </c:pt>
                <c:pt idx="342">
                  <c:v>99.48</c:v>
                </c:pt>
                <c:pt idx="343">
                  <c:v>99.48</c:v>
                </c:pt>
                <c:pt idx="344">
                  <c:v>99.43</c:v>
                </c:pt>
                <c:pt idx="345">
                  <c:v>99.07</c:v>
                </c:pt>
                <c:pt idx="346">
                  <c:v>98.3</c:v>
                </c:pt>
                <c:pt idx="347">
                  <c:v>97.31</c:v>
                </c:pt>
                <c:pt idx="348">
                  <c:v>96.61</c:v>
                </c:pt>
                <c:pt idx="349">
                  <c:v>96.69</c:v>
                </c:pt>
                <c:pt idx="350">
                  <c:v>97.64</c:v>
                </c:pt>
                <c:pt idx="351">
                  <c:v>99.17</c:v>
                </c:pt>
                <c:pt idx="352">
                  <c:v>100.92</c:v>
                </c:pt>
                <c:pt idx="353">
                  <c:v>102.46</c:v>
                </c:pt>
                <c:pt idx="354">
                  <c:v>103.46</c:v>
                </c:pt>
                <c:pt idx="355">
                  <c:v>103.96</c:v>
                </c:pt>
                <c:pt idx="356">
                  <c:v>104.25</c:v>
                </c:pt>
                <c:pt idx="357">
                  <c:v>104.61</c:v>
                </c:pt>
                <c:pt idx="358">
                  <c:v>105.21</c:v>
                </c:pt>
                <c:pt idx="359">
                  <c:v>105.93</c:v>
                </c:pt>
                <c:pt idx="360" c:formatCode="General">
                  <c:v>105.65</c:v>
                </c:pt>
                <c:pt idx="361" c:formatCode="General">
                  <c:v>105.3</c:v>
                </c:pt>
                <c:pt idx="362" c:formatCode="General">
                  <c:v>104.4</c:v>
                </c:pt>
                <c:pt idx="363" c:formatCode="General">
                  <c:v>103.1</c:v>
                </c:pt>
                <c:pt idx="364" c:formatCode="General">
                  <c:v>101.57</c:v>
                </c:pt>
                <c:pt idx="365" c:formatCode="General">
                  <c:v>99.8</c:v>
                </c:pt>
                <c:pt idx="366" c:formatCode="General">
                  <c:v>98.34</c:v>
                </c:pt>
                <c:pt idx="367" c:formatCode="General">
                  <c:v>97</c:v>
                </c:pt>
                <c:pt idx="368" c:formatCode="General">
                  <c:v>96.3</c:v>
                </c:pt>
                <c:pt idx="369" c:formatCode="General">
                  <c:v>95.9</c:v>
                </c:pt>
                <c:pt idx="370" c:formatCode="General">
                  <c:v>95.6</c:v>
                </c:pt>
                <c:pt idx="371" c:formatCode="General">
                  <c:v>96.6</c:v>
                </c:pt>
                <c:pt idx="372" c:formatCode="General">
                  <c:v>97</c:v>
                </c:pt>
                <c:pt idx="373" c:formatCode="General">
                  <c:v>97.2</c:v>
                </c:pt>
                <c:pt idx="374" c:formatCode="General">
                  <c:v>97.1</c:v>
                </c:pt>
                <c:pt idx="375" c:formatCode="General">
                  <c:v>96.9</c:v>
                </c:pt>
                <c:pt idx="376" c:formatCode="General">
                  <c:v>93.57</c:v>
                </c:pt>
                <c:pt idx="377" c:formatCode="General">
                  <c:v>95.03</c:v>
                </c:pt>
                <c:pt idx="378" c:formatCode="General">
                  <c:v>92.88</c:v>
                </c:pt>
              </c:numCache>
            </c:numRef>
          </c:val>
          <c:smooth val="0"/>
        </c:ser>
        <c:dLbls>
          <c:showLegendKey val="0"/>
          <c:showVal val="0"/>
          <c:showCatName val="0"/>
          <c:showSerName val="0"/>
          <c:showPercent val="0"/>
          <c:showBubbleSize val="0"/>
        </c:dLbls>
        <c:marker val="0"/>
        <c:smooth val="0"/>
        <c:axId val="442033516"/>
        <c:axId val="572030790"/>
      </c:lineChart>
      <c:dateAx>
        <c:axId val="442033516"/>
        <c:scaling>
          <c:orientation val="minMax"/>
        </c:scaling>
        <c:delete val="0"/>
        <c:axPos val="b"/>
        <c:numFmt formatCode="yyyy/mm;@"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572030790"/>
        <c:crosses val="autoZero"/>
        <c:auto val="1"/>
        <c:lblOffset val="100"/>
        <c:baseTimeUnit val="days"/>
        <c:majorUnit val="3"/>
        <c:majorTimeUnit val="years"/>
      </c:dateAx>
      <c:valAx>
        <c:axId val="572030790"/>
        <c:scaling>
          <c:orientation val="minMax"/>
          <c:min val="85"/>
        </c:scaling>
        <c:delete val="0"/>
        <c:axPos val="l"/>
        <c:majorGridlines>
          <c:spPr>
            <a:ln w="9525" cap="flat" cmpd="sng" algn="ctr">
              <a:solidFill>
                <a:schemeClr val="lt1">
                  <a:lumMod val="90200"/>
                </a:schemeClr>
              </a:solidFill>
              <a:round/>
            </a:ln>
            <a:effectLst/>
          </c:spPr>
        </c:majorGridlines>
        <c:numFmt formatCode="#,##0_);[Red]\(#,##0\)" sourceLinked="0"/>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442033516"/>
        <c:crosses val="autoZero"/>
        <c:crossBetween val="between"/>
      </c:valAx>
      <c:spPr>
        <a:noFill/>
        <a:ln>
          <a:noFill/>
        </a:ln>
        <a:effectLst/>
      </c:spPr>
    </c:plotArea>
    <c:plotVisOnly val="1"/>
    <c:dispBlanksAs val="gap"/>
    <c:showDLblsOverMax val="0"/>
    <c:extLst>
      <c:ext uri="{0b15fc19-7d7d-44ad-8c2d-2c3a37ce22c3}">
        <chartProps xmlns="https://web.wps.cn/et/2018/main" chartId="{13b7b428-53ed-4751-95c3-c2ef4f3ca0e2}"/>
      </c:ext>
    </c:extLst>
  </c:chart>
  <c:spPr>
    <a:solidFill>
      <a:schemeClr val="bg1"/>
    </a:solidFill>
    <a:ln w="9525" cap="flat" cmpd="sng" algn="ctr">
      <a:noFill/>
      <a:round/>
    </a:ln>
    <a:effectLst/>
  </c:spPr>
  <c:txPr>
    <a:bodyPr/>
    <a:lstStyle/>
    <a:p>
      <a:pPr>
        <a:defRPr lang="zh-CN">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70018170805572"/>
          <c:y val="0.0806945307105981"/>
          <c:w val="0.944853677534216"/>
          <c:h val="0.816431187859759"/>
        </c:manualLayout>
      </c:layout>
      <c:lineChart>
        <c:grouping val="standard"/>
        <c:varyColors val="0"/>
        <c:ser>
          <c:idx val="0"/>
          <c:order val="0"/>
          <c:tx>
            <c:strRef>
              <c:f>'[中国宏观经济景气指数（一致、先行、滞后、预警）月度统计数据1991.1-2022.7.xlsx]Sheet1'!$D$1</c:f>
              <c:strCache>
                <c:ptCount val="1"/>
                <c:pt idx="0">
                  <c:v>滞后指数1996=100</c:v>
                </c:pt>
              </c:strCache>
            </c:strRef>
          </c:tx>
          <c:spPr>
            <a:ln w="28575" cap="rnd">
              <a:solidFill>
                <a:schemeClr val="accent1"/>
              </a:solidFill>
              <a:round/>
            </a:ln>
            <a:effectLst/>
          </c:spPr>
          <c:marker>
            <c:symbol val="none"/>
          </c:marker>
          <c:dLbls>
            <c:delete val="1"/>
          </c:dLbls>
          <c:cat>
            <c:numRef>
              <c:f>'[中国宏观经济景气指数（一致、先行、滞后、预警）月度统计数据1991.1-2022.7.xlsx]Sheet1'!$A$2:$A$380</c:f>
              <c:numCache>
                <c:formatCode>yyyy/mm;@</c:formatCode>
                <c:ptCount val="379"/>
                <c:pt idx="0" c:formatCode="yyyy/mm;@">
                  <c:v>33239</c:v>
                </c:pt>
                <c:pt idx="1" c:formatCode="yyyy/mm;@">
                  <c:v>33270</c:v>
                </c:pt>
                <c:pt idx="2" c:formatCode="yyyy/mm;@">
                  <c:v>33328</c:v>
                </c:pt>
                <c:pt idx="3" c:formatCode="yyyy/mm;@">
                  <c:v>33358</c:v>
                </c:pt>
                <c:pt idx="4" c:formatCode="yyyy/mm;@">
                  <c:v>33359</c:v>
                </c:pt>
                <c:pt idx="5" c:formatCode="yyyy/mm;@">
                  <c:v>33390</c:v>
                </c:pt>
                <c:pt idx="6" c:formatCode="yyyy/mm;@">
                  <c:v>33420</c:v>
                </c:pt>
                <c:pt idx="7" c:formatCode="yyyy/mm;@">
                  <c:v>33451</c:v>
                </c:pt>
                <c:pt idx="8" c:formatCode="yyyy/mm;@">
                  <c:v>33482</c:v>
                </c:pt>
                <c:pt idx="9" c:formatCode="yyyy/mm;@">
                  <c:v>33512</c:v>
                </c:pt>
                <c:pt idx="10" c:formatCode="yyyy/mm;@">
                  <c:v>33543</c:v>
                </c:pt>
                <c:pt idx="11" c:formatCode="yyyy/mm;@">
                  <c:v>33573</c:v>
                </c:pt>
                <c:pt idx="12" c:formatCode="yyyy/mm;@">
                  <c:v>33604</c:v>
                </c:pt>
                <c:pt idx="13" c:formatCode="yyyy/mm;@">
                  <c:v>33635</c:v>
                </c:pt>
                <c:pt idx="14" c:formatCode="yyyy/mm;@">
                  <c:v>33664</c:v>
                </c:pt>
                <c:pt idx="15" c:formatCode="yyyy/mm;@">
                  <c:v>33695</c:v>
                </c:pt>
                <c:pt idx="16" c:formatCode="yyyy/mm;@">
                  <c:v>33725</c:v>
                </c:pt>
                <c:pt idx="17" c:formatCode="yyyy/mm;@">
                  <c:v>33756</c:v>
                </c:pt>
                <c:pt idx="18" c:formatCode="yyyy/mm;@">
                  <c:v>33786</c:v>
                </c:pt>
                <c:pt idx="19" c:formatCode="yyyy/mm;@">
                  <c:v>33817</c:v>
                </c:pt>
                <c:pt idx="20" c:formatCode="yyyy/mm;@">
                  <c:v>33848</c:v>
                </c:pt>
                <c:pt idx="21" c:formatCode="yyyy/mm;@">
                  <c:v>33878</c:v>
                </c:pt>
                <c:pt idx="22" c:formatCode="yyyy/mm;@">
                  <c:v>33909</c:v>
                </c:pt>
                <c:pt idx="23" c:formatCode="yyyy/mm;@">
                  <c:v>33939</c:v>
                </c:pt>
                <c:pt idx="24" c:formatCode="yyyy/mm;@">
                  <c:v>33970</c:v>
                </c:pt>
                <c:pt idx="25" c:formatCode="yyyy/mm;@">
                  <c:v>34001</c:v>
                </c:pt>
                <c:pt idx="26" c:formatCode="yyyy/mm;@">
                  <c:v>34029</c:v>
                </c:pt>
                <c:pt idx="27" c:formatCode="yyyy/mm;@">
                  <c:v>34060</c:v>
                </c:pt>
                <c:pt idx="28" c:formatCode="yyyy/mm;@">
                  <c:v>34090</c:v>
                </c:pt>
                <c:pt idx="29" c:formatCode="yyyy/mm;@">
                  <c:v>34121</c:v>
                </c:pt>
                <c:pt idx="30" c:formatCode="yyyy/mm;@">
                  <c:v>34151</c:v>
                </c:pt>
                <c:pt idx="31" c:formatCode="yyyy/mm;@">
                  <c:v>34182</c:v>
                </c:pt>
                <c:pt idx="32" c:formatCode="yyyy/mm;@">
                  <c:v>34213</c:v>
                </c:pt>
                <c:pt idx="33" c:formatCode="yyyy/mm;@">
                  <c:v>34243</c:v>
                </c:pt>
                <c:pt idx="34" c:formatCode="yyyy/mm;@">
                  <c:v>34274</c:v>
                </c:pt>
                <c:pt idx="35" c:formatCode="yyyy/mm;@">
                  <c:v>34304</c:v>
                </c:pt>
                <c:pt idx="36" c:formatCode="yyyy/mm;@">
                  <c:v>34335</c:v>
                </c:pt>
                <c:pt idx="37" c:formatCode="yyyy/mm;@">
                  <c:v>34366</c:v>
                </c:pt>
                <c:pt idx="38" c:formatCode="yyyy/mm;@">
                  <c:v>34394</c:v>
                </c:pt>
                <c:pt idx="39" c:formatCode="yyyy/mm;@">
                  <c:v>34425</c:v>
                </c:pt>
                <c:pt idx="40" c:formatCode="yyyy/mm;@">
                  <c:v>34455</c:v>
                </c:pt>
                <c:pt idx="41" c:formatCode="yyyy/mm;@">
                  <c:v>34486</c:v>
                </c:pt>
                <c:pt idx="42" c:formatCode="yyyy/mm;@">
                  <c:v>34516</c:v>
                </c:pt>
                <c:pt idx="43" c:formatCode="yyyy/mm;@">
                  <c:v>34547</c:v>
                </c:pt>
                <c:pt idx="44" c:formatCode="yyyy/mm;@">
                  <c:v>34578</c:v>
                </c:pt>
                <c:pt idx="45" c:formatCode="yyyy/mm;@">
                  <c:v>34608</c:v>
                </c:pt>
                <c:pt idx="46" c:formatCode="yyyy/mm;@">
                  <c:v>34639</c:v>
                </c:pt>
                <c:pt idx="47" c:formatCode="yyyy/mm;@">
                  <c:v>34669</c:v>
                </c:pt>
                <c:pt idx="48" c:formatCode="yyyy/mm;@">
                  <c:v>34700</c:v>
                </c:pt>
                <c:pt idx="49" c:formatCode="yyyy/mm;@">
                  <c:v>34731</c:v>
                </c:pt>
                <c:pt idx="50" c:formatCode="yyyy/mm;@">
                  <c:v>34759</c:v>
                </c:pt>
                <c:pt idx="51" c:formatCode="yyyy/mm;@">
                  <c:v>34790</c:v>
                </c:pt>
                <c:pt idx="52" c:formatCode="yyyy/mm;@">
                  <c:v>34820</c:v>
                </c:pt>
                <c:pt idx="53" c:formatCode="yyyy/mm;@">
                  <c:v>34851</c:v>
                </c:pt>
                <c:pt idx="54" c:formatCode="yyyy/mm;@">
                  <c:v>34881</c:v>
                </c:pt>
                <c:pt idx="55" c:formatCode="yyyy/mm;@">
                  <c:v>34912</c:v>
                </c:pt>
                <c:pt idx="56" c:formatCode="yyyy/mm;@">
                  <c:v>34943</c:v>
                </c:pt>
                <c:pt idx="57" c:formatCode="yyyy/mm;@">
                  <c:v>34973</c:v>
                </c:pt>
                <c:pt idx="58" c:formatCode="yyyy/mm;@">
                  <c:v>35004</c:v>
                </c:pt>
                <c:pt idx="59" c:formatCode="yyyy/mm;@">
                  <c:v>35034</c:v>
                </c:pt>
                <c:pt idx="60" c:formatCode="yyyy/mm;@">
                  <c:v>35065</c:v>
                </c:pt>
                <c:pt idx="61" c:formatCode="yyyy/mm;@">
                  <c:v>35096</c:v>
                </c:pt>
                <c:pt idx="62" c:formatCode="yyyy/mm;@">
                  <c:v>35125</c:v>
                </c:pt>
                <c:pt idx="63" c:formatCode="yyyy/mm;@">
                  <c:v>35156</c:v>
                </c:pt>
                <c:pt idx="64" c:formatCode="yyyy/mm;@">
                  <c:v>35186</c:v>
                </c:pt>
                <c:pt idx="65" c:formatCode="yyyy/mm;@">
                  <c:v>35217</c:v>
                </c:pt>
                <c:pt idx="66" c:formatCode="yyyy/mm;@">
                  <c:v>35247</c:v>
                </c:pt>
                <c:pt idx="67" c:formatCode="yyyy/mm;@">
                  <c:v>35278</c:v>
                </c:pt>
                <c:pt idx="68" c:formatCode="yyyy/mm;@">
                  <c:v>35309</c:v>
                </c:pt>
                <c:pt idx="69" c:formatCode="yyyy/mm;@">
                  <c:v>35339</c:v>
                </c:pt>
                <c:pt idx="70" c:formatCode="yyyy/mm;@">
                  <c:v>35370</c:v>
                </c:pt>
                <c:pt idx="71" c:formatCode="yyyy/mm;@">
                  <c:v>35400</c:v>
                </c:pt>
                <c:pt idx="72" c:formatCode="yyyy/mm;@">
                  <c:v>35431</c:v>
                </c:pt>
                <c:pt idx="73" c:formatCode="yyyy/mm;@">
                  <c:v>35462</c:v>
                </c:pt>
                <c:pt idx="74" c:formatCode="yyyy/mm;@">
                  <c:v>35490</c:v>
                </c:pt>
                <c:pt idx="75" c:formatCode="yyyy/mm;@">
                  <c:v>35521</c:v>
                </c:pt>
                <c:pt idx="76" c:formatCode="yyyy/mm;@">
                  <c:v>35551</c:v>
                </c:pt>
                <c:pt idx="77" c:formatCode="yyyy/mm;@">
                  <c:v>35582</c:v>
                </c:pt>
                <c:pt idx="78" c:formatCode="yyyy/mm;@">
                  <c:v>35612</c:v>
                </c:pt>
                <c:pt idx="79" c:formatCode="yyyy/mm;@">
                  <c:v>35643</c:v>
                </c:pt>
                <c:pt idx="80" c:formatCode="yyyy/mm;@">
                  <c:v>35674</c:v>
                </c:pt>
                <c:pt idx="81" c:formatCode="yyyy/mm;@">
                  <c:v>35704</c:v>
                </c:pt>
                <c:pt idx="82" c:formatCode="yyyy/mm;@">
                  <c:v>35735</c:v>
                </c:pt>
                <c:pt idx="83" c:formatCode="yyyy/mm;@">
                  <c:v>35765</c:v>
                </c:pt>
                <c:pt idx="84" c:formatCode="yyyy/mm;@">
                  <c:v>35796</c:v>
                </c:pt>
                <c:pt idx="85" c:formatCode="yyyy/mm;@">
                  <c:v>35827</c:v>
                </c:pt>
                <c:pt idx="86" c:formatCode="yyyy/mm;@">
                  <c:v>35855</c:v>
                </c:pt>
                <c:pt idx="87" c:formatCode="yyyy/mm;@">
                  <c:v>35886</c:v>
                </c:pt>
                <c:pt idx="88" c:formatCode="yyyy/mm;@">
                  <c:v>35916</c:v>
                </c:pt>
                <c:pt idx="89" c:formatCode="yyyy/mm;@">
                  <c:v>35947</c:v>
                </c:pt>
                <c:pt idx="90" c:formatCode="yyyy/mm;@">
                  <c:v>35977</c:v>
                </c:pt>
                <c:pt idx="91" c:formatCode="yyyy/mm;@">
                  <c:v>36008</c:v>
                </c:pt>
                <c:pt idx="92" c:formatCode="yyyy/mm;@">
                  <c:v>36039</c:v>
                </c:pt>
                <c:pt idx="93" c:formatCode="yyyy/mm;@">
                  <c:v>36069</c:v>
                </c:pt>
                <c:pt idx="94" c:formatCode="yyyy/mm;@">
                  <c:v>36100</c:v>
                </c:pt>
                <c:pt idx="95" c:formatCode="yyyy/mm;@">
                  <c:v>36130</c:v>
                </c:pt>
                <c:pt idx="96" c:formatCode="yyyy/mm;@">
                  <c:v>36161</c:v>
                </c:pt>
                <c:pt idx="97" c:formatCode="yyyy/mm;@">
                  <c:v>36192</c:v>
                </c:pt>
                <c:pt idx="98" c:formatCode="yyyy/mm;@">
                  <c:v>36220</c:v>
                </c:pt>
                <c:pt idx="99" c:formatCode="yyyy/mm;@">
                  <c:v>36251</c:v>
                </c:pt>
                <c:pt idx="100" c:formatCode="yyyy/mm;@">
                  <c:v>36281</c:v>
                </c:pt>
                <c:pt idx="101" c:formatCode="yyyy/mm;@">
                  <c:v>36312</c:v>
                </c:pt>
                <c:pt idx="102" c:formatCode="yyyy/mm;@">
                  <c:v>36342</c:v>
                </c:pt>
                <c:pt idx="103" c:formatCode="yyyy/mm;@">
                  <c:v>36373</c:v>
                </c:pt>
                <c:pt idx="104" c:formatCode="yyyy/mm;@">
                  <c:v>36404</c:v>
                </c:pt>
                <c:pt idx="105" c:formatCode="yyyy/mm;@">
                  <c:v>36434</c:v>
                </c:pt>
                <c:pt idx="106" c:formatCode="yyyy/mm;@">
                  <c:v>36465</c:v>
                </c:pt>
                <c:pt idx="107" c:formatCode="yyyy/mm;@">
                  <c:v>36495</c:v>
                </c:pt>
                <c:pt idx="108" c:formatCode="yyyy/mm;@">
                  <c:v>36526</c:v>
                </c:pt>
                <c:pt idx="109" c:formatCode="yyyy/mm;@">
                  <c:v>36557</c:v>
                </c:pt>
                <c:pt idx="110" c:formatCode="yyyy/mm;@">
                  <c:v>36586</c:v>
                </c:pt>
                <c:pt idx="111" c:formatCode="yyyy/mm;@">
                  <c:v>36617</c:v>
                </c:pt>
                <c:pt idx="112" c:formatCode="yyyy/mm;@">
                  <c:v>36647</c:v>
                </c:pt>
                <c:pt idx="113" c:formatCode="yyyy/mm;@">
                  <c:v>36678</c:v>
                </c:pt>
                <c:pt idx="114" c:formatCode="yyyy/mm;@">
                  <c:v>36708</c:v>
                </c:pt>
                <c:pt idx="115" c:formatCode="yyyy/mm;@">
                  <c:v>36739</c:v>
                </c:pt>
                <c:pt idx="116" c:formatCode="yyyy/mm;@">
                  <c:v>36770</c:v>
                </c:pt>
                <c:pt idx="117" c:formatCode="yyyy/mm;@">
                  <c:v>36800</c:v>
                </c:pt>
                <c:pt idx="118" c:formatCode="yyyy/mm;@">
                  <c:v>36831</c:v>
                </c:pt>
                <c:pt idx="119" c:formatCode="yyyy/mm;@">
                  <c:v>36861</c:v>
                </c:pt>
                <c:pt idx="120" c:formatCode="yyyy/mm;@">
                  <c:v>36892</c:v>
                </c:pt>
                <c:pt idx="121" c:formatCode="yyyy/mm;@">
                  <c:v>36923</c:v>
                </c:pt>
                <c:pt idx="122" c:formatCode="yyyy/mm;@">
                  <c:v>36951</c:v>
                </c:pt>
                <c:pt idx="123" c:formatCode="yyyy/mm;@">
                  <c:v>36982</c:v>
                </c:pt>
                <c:pt idx="124" c:formatCode="yyyy/mm;@">
                  <c:v>37012</c:v>
                </c:pt>
                <c:pt idx="125" c:formatCode="yyyy/mm;@">
                  <c:v>37043</c:v>
                </c:pt>
                <c:pt idx="126" c:formatCode="yyyy/mm;@">
                  <c:v>37073</c:v>
                </c:pt>
                <c:pt idx="127" c:formatCode="yyyy/mm;@">
                  <c:v>37104</c:v>
                </c:pt>
                <c:pt idx="128" c:formatCode="yyyy/mm;@">
                  <c:v>37135</c:v>
                </c:pt>
                <c:pt idx="129" c:formatCode="yyyy/mm;@">
                  <c:v>37165</c:v>
                </c:pt>
                <c:pt idx="130" c:formatCode="yyyy/mm;@">
                  <c:v>37196</c:v>
                </c:pt>
                <c:pt idx="131" c:formatCode="yyyy/mm;@">
                  <c:v>37226</c:v>
                </c:pt>
                <c:pt idx="132" c:formatCode="yyyy/mm;@">
                  <c:v>37257</c:v>
                </c:pt>
                <c:pt idx="133" c:formatCode="yyyy/mm;@">
                  <c:v>37288</c:v>
                </c:pt>
                <c:pt idx="134" c:formatCode="yyyy/mm;@">
                  <c:v>37316</c:v>
                </c:pt>
                <c:pt idx="135" c:formatCode="yyyy/mm;@">
                  <c:v>37347</c:v>
                </c:pt>
                <c:pt idx="136" c:formatCode="yyyy/mm;@">
                  <c:v>37377</c:v>
                </c:pt>
                <c:pt idx="137" c:formatCode="yyyy/mm;@">
                  <c:v>37408</c:v>
                </c:pt>
                <c:pt idx="138" c:formatCode="yyyy/mm;@">
                  <c:v>37438</c:v>
                </c:pt>
                <c:pt idx="139" c:formatCode="yyyy/mm;@">
                  <c:v>37469</c:v>
                </c:pt>
                <c:pt idx="140" c:formatCode="yyyy/mm;@">
                  <c:v>37500</c:v>
                </c:pt>
                <c:pt idx="141" c:formatCode="yyyy/mm;@">
                  <c:v>37530</c:v>
                </c:pt>
                <c:pt idx="142" c:formatCode="yyyy/mm;@">
                  <c:v>37561</c:v>
                </c:pt>
                <c:pt idx="143" c:formatCode="yyyy/mm;@">
                  <c:v>37591</c:v>
                </c:pt>
                <c:pt idx="144" c:formatCode="yyyy/mm;@">
                  <c:v>37622</c:v>
                </c:pt>
                <c:pt idx="145" c:formatCode="yyyy/mm;@">
                  <c:v>37653</c:v>
                </c:pt>
                <c:pt idx="146" c:formatCode="yyyy/mm;@">
                  <c:v>37681</c:v>
                </c:pt>
                <c:pt idx="147" c:formatCode="yyyy/mm;@">
                  <c:v>37712</c:v>
                </c:pt>
                <c:pt idx="148" c:formatCode="yyyy/mm;@">
                  <c:v>37742</c:v>
                </c:pt>
                <c:pt idx="149" c:formatCode="yyyy/mm;@">
                  <c:v>37773</c:v>
                </c:pt>
                <c:pt idx="150" c:formatCode="yyyy/mm;@">
                  <c:v>37803</c:v>
                </c:pt>
                <c:pt idx="151" c:formatCode="yyyy/mm;@">
                  <c:v>37834</c:v>
                </c:pt>
                <c:pt idx="152" c:formatCode="yyyy/mm;@">
                  <c:v>37865</c:v>
                </c:pt>
                <c:pt idx="153" c:formatCode="yyyy/mm;@">
                  <c:v>37895</c:v>
                </c:pt>
                <c:pt idx="154" c:formatCode="yyyy/mm;@">
                  <c:v>37926</c:v>
                </c:pt>
                <c:pt idx="155" c:formatCode="yyyy/mm;@">
                  <c:v>37956</c:v>
                </c:pt>
                <c:pt idx="156" c:formatCode="yyyy/mm;@">
                  <c:v>37987</c:v>
                </c:pt>
                <c:pt idx="157" c:formatCode="yyyy/mm;@">
                  <c:v>38018</c:v>
                </c:pt>
                <c:pt idx="158" c:formatCode="yyyy/mm;@">
                  <c:v>38047</c:v>
                </c:pt>
                <c:pt idx="159" c:formatCode="yyyy/mm;@">
                  <c:v>38078</c:v>
                </c:pt>
                <c:pt idx="160" c:formatCode="yyyy/mm;@">
                  <c:v>38108</c:v>
                </c:pt>
                <c:pt idx="161" c:formatCode="yyyy/mm;@">
                  <c:v>38139</c:v>
                </c:pt>
                <c:pt idx="162" c:formatCode="yyyy/mm;@">
                  <c:v>38169</c:v>
                </c:pt>
                <c:pt idx="163" c:formatCode="yyyy/mm;@">
                  <c:v>38200</c:v>
                </c:pt>
                <c:pt idx="164" c:formatCode="yyyy/mm;@">
                  <c:v>38231</c:v>
                </c:pt>
                <c:pt idx="165" c:formatCode="yyyy/mm;@">
                  <c:v>38261</c:v>
                </c:pt>
                <c:pt idx="166" c:formatCode="yyyy/mm;@">
                  <c:v>38292</c:v>
                </c:pt>
                <c:pt idx="167" c:formatCode="yyyy/mm;@">
                  <c:v>38322</c:v>
                </c:pt>
                <c:pt idx="168" c:formatCode="yyyy/mm;@">
                  <c:v>38353</c:v>
                </c:pt>
                <c:pt idx="169" c:formatCode="yyyy/mm;@">
                  <c:v>38384</c:v>
                </c:pt>
                <c:pt idx="170" c:formatCode="yyyy/mm;@">
                  <c:v>38412</c:v>
                </c:pt>
                <c:pt idx="171" c:formatCode="yyyy/mm;@">
                  <c:v>38443</c:v>
                </c:pt>
                <c:pt idx="172" c:formatCode="yyyy/mm;@">
                  <c:v>38473</c:v>
                </c:pt>
                <c:pt idx="173" c:formatCode="yyyy/mm;@">
                  <c:v>38504</c:v>
                </c:pt>
                <c:pt idx="174" c:formatCode="yyyy/mm;@">
                  <c:v>38534</c:v>
                </c:pt>
                <c:pt idx="175" c:formatCode="yyyy/mm;@">
                  <c:v>38565</c:v>
                </c:pt>
                <c:pt idx="176" c:formatCode="yyyy/mm;@">
                  <c:v>38596</c:v>
                </c:pt>
                <c:pt idx="177" c:formatCode="yyyy/mm;@">
                  <c:v>38626</c:v>
                </c:pt>
                <c:pt idx="178" c:formatCode="yyyy/mm;@">
                  <c:v>38657</c:v>
                </c:pt>
                <c:pt idx="179" c:formatCode="yyyy/mm;@">
                  <c:v>38687</c:v>
                </c:pt>
                <c:pt idx="180" c:formatCode="yyyy/mm;@">
                  <c:v>38718</c:v>
                </c:pt>
                <c:pt idx="181" c:formatCode="yyyy/mm;@">
                  <c:v>38749</c:v>
                </c:pt>
                <c:pt idx="182" c:formatCode="yyyy/mm;@">
                  <c:v>38777</c:v>
                </c:pt>
                <c:pt idx="183" c:formatCode="yyyy/mm;@">
                  <c:v>38808</c:v>
                </c:pt>
                <c:pt idx="184" c:formatCode="yyyy/mm;@">
                  <c:v>38838</c:v>
                </c:pt>
                <c:pt idx="185" c:formatCode="yyyy/mm;@">
                  <c:v>38869</c:v>
                </c:pt>
                <c:pt idx="186" c:formatCode="yyyy/mm;@">
                  <c:v>38899</c:v>
                </c:pt>
                <c:pt idx="187" c:formatCode="yyyy/mm;@">
                  <c:v>38930</c:v>
                </c:pt>
                <c:pt idx="188" c:formatCode="yyyy/mm;@">
                  <c:v>38961</c:v>
                </c:pt>
                <c:pt idx="189" c:formatCode="yyyy/mm;@">
                  <c:v>38991</c:v>
                </c:pt>
                <c:pt idx="190" c:formatCode="yyyy/mm;@">
                  <c:v>39022</c:v>
                </c:pt>
                <c:pt idx="191" c:formatCode="yyyy/mm;@">
                  <c:v>39052</c:v>
                </c:pt>
                <c:pt idx="192" c:formatCode="yyyy/mm;@">
                  <c:v>39083</c:v>
                </c:pt>
                <c:pt idx="193" c:formatCode="yyyy/mm;@">
                  <c:v>39114</c:v>
                </c:pt>
                <c:pt idx="194" c:formatCode="yyyy/mm;@">
                  <c:v>39142</c:v>
                </c:pt>
                <c:pt idx="195" c:formatCode="yyyy/mm;@">
                  <c:v>39173</c:v>
                </c:pt>
                <c:pt idx="196" c:formatCode="yyyy/mm;@">
                  <c:v>39203</c:v>
                </c:pt>
                <c:pt idx="197" c:formatCode="yyyy/mm;@">
                  <c:v>39234</c:v>
                </c:pt>
                <c:pt idx="198" c:formatCode="yyyy/mm;@">
                  <c:v>39264</c:v>
                </c:pt>
                <c:pt idx="199" c:formatCode="yyyy/mm;@">
                  <c:v>39295</c:v>
                </c:pt>
                <c:pt idx="200" c:formatCode="yyyy/mm;@">
                  <c:v>39326</c:v>
                </c:pt>
                <c:pt idx="201" c:formatCode="yyyy/mm;@">
                  <c:v>39356</c:v>
                </c:pt>
                <c:pt idx="202" c:formatCode="yyyy/mm;@">
                  <c:v>39387</c:v>
                </c:pt>
                <c:pt idx="203" c:formatCode="yyyy/mm;@">
                  <c:v>39417</c:v>
                </c:pt>
                <c:pt idx="204" c:formatCode="yyyy/mm;@">
                  <c:v>39448</c:v>
                </c:pt>
                <c:pt idx="205" c:formatCode="yyyy/mm;@">
                  <c:v>39479</c:v>
                </c:pt>
                <c:pt idx="206" c:formatCode="yyyy/mm;@">
                  <c:v>39508</c:v>
                </c:pt>
                <c:pt idx="207" c:formatCode="yyyy/mm;@">
                  <c:v>39539</c:v>
                </c:pt>
                <c:pt idx="208" c:formatCode="yyyy/mm;@">
                  <c:v>39569</c:v>
                </c:pt>
                <c:pt idx="209" c:formatCode="yyyy/mm;@">
                  <c:v>39600</c:v>
                </c:pt>
                <c:pt idx="210" c:formatCode="yyyy/mm;@">
                  <c:v>39630</c:v>
                </c:pt>
                <c:pt idx="211" c:formatCode="yyyy/mm;@">
                  <c:v>39661</c:v>
                </c:pt>
                <c:pt idx="212" c:formatCode="yyyy/mm;@">
                  <c:v>39692</c:v>
                </c:pt>
                <c:pt idx="213" c:formatCode="yyyy/mm;@">
                  <c:v>39722</c:v>
                </c:pt>
                <c:pt idx="214" c:formatCode="yyyy/mm;@">
                  <c:v>39753</c:v>
                </c:pt>
                <c:pt idx="215" c:formatCode="yyyy/mm;@">
                  <c:v>39783</c:v>
                </c:pt>
                <c:pt idx="216" c:formatCode="yyyy/mm;@">
                  <c:v>39814</c:v>
                </c:pt>
                <c:pt idx="217" c:formatCode="yyyy/mm;@">
                  <c:v>39845</c:v>
                </c:pt>
                <c:pt idx="218" c:formatCode="yyyy/mm;@">
                  <c:v>39873</c:v>
                </c:pt>
                <c:pt idx="219" c:formatCode="yyyy/mm;@">
                  <c:v>39904</c:v>
                </c:pt>
                <c:pt idx="220" c:formatCode="yyyy/mm;@">
                  <c:v>39934</c:v>
                </c:pt>
                <c:pt idx="221" c:formatCode="yyyy/mm;@">
                  <c:v>39965</c:v>
                </c:pt>
                <c:pt idx="222" c:formatCode="yyyy/mm;@">
                  <c:v>39995</c:v>
                </c:pt>
                <c:pt idx="223" c:formatCode="yyyy/mm;@">
                  <c:v>40026</c:v>
                </c:pt>
                <c:pt idx="224" c:formatCode="yyyy/mm;@">
                  <c:v>40057</c:v>
                </c:pt>
                <c:pt idx="225" c:formatCode="yyyy/mm;@">
                  <c:v>40087</c:v>
                </c:pt>
                <c:pt idx="226" c:formatCode="yyyy/mm;@">
                  <c:v>40118</c:v>
                </c:pt>
                <c:pt idx="227" c:formatCode="yyyy/mm;@">
                  <c:v>40148</c:v>
                </c:pt>
                <c:pt idx="228" c:formatCode="yyyy/mm;@">
                  <c:v>40179</c:v>
                </c:pt>
                <c:pt idx="229" c:formatCode="yyyy/mm;@">
                  <c:v>40210</c:v>
                </c:pt>
                <c:pt idx="230" c:formatCode="yyyy/mm;@">
                  <c:v>40238</c:v>
                </c:pt>
                <c:pt idx="231" c:formatCode="yyyy/mm;@">
                  <c:v>40269</c:v>
                </c:pt>
                <c:pt idx="232" c:formatCode="yyyy/mm;@">
                  <c:v>40299</c:v>
                </c:pt>
                <c:pt idx="233" c:formatCode="yyyy/mm;@">
                  <c:v>40330</c:v>
                </c:pt>
                <c:pt idx="234" c:formatCode="yyyy/mm;@">
                  <c:v>40360</c:v>
                </c:pt>
                <c:pt idx="235" c:formatCode="yyyy/mm;@">
                  <c:v>40391</c:v>
                </c:pt>
                <c:pt idx="236" c:formatCode="yyyy/mm;@">
                  <c:v>40422</c:v>
                </c:pt>
                <c:pt idx="237" c:formatCode="yyyy/mm;@">
                  <c:v>40452</c:v>
                </c:pt>
                <c:pt idx="238" c:formatCode="yyyy/mm;@">
                  <c:v>40483</c:v>
                </c:pt>
                <c:pt idx="239" c:formatCode="yyyy/mm;@">
                  <c:v>40513</c:v>
                </c:pt>
                <c:pt idx="240" c:formatCode="yyyy/mm;@">
                  <c:v>40544</c:v>
                </c:pt>
                <c:pt idx="241" c:formatCode="yyyy/mm;@">
                  <c:v>40575</c:v>
                </c:pt>
                <c:pt idx="242" c:formatCode="yyyy/mm;@">
                  <c:v>40603</c:v>
                </c:pt>
                <c:pt idx="243" c:formatCode="yyyy/mm;@">
                  <c:v>40634</c:v>
                </c:pt>
                <c:pt idx="244" c:formatCode="yyyy/mm;@">
                  <c:v>40664</c:v>
                </c:pt>
                <c:pt idx="245" c:formatCode="yyyy/mm;@">
                  <c:v>40695</c:v>
                </c:pt>
                <c:pt idx="246" c:formatCode="yyyy/mm;@">
                  <c:v>40725</c:v>
                </c:pt>
                <c:pt idx="247" c:formatCode="yyyy/mm;@">
                  <c:v>40756</c:v>
                </c:pt>
                <c:pt idx="248" c:formatCode="yyyy/mm;@">
                  <c:v>40787</c:v>
                </c:pt>
                <c:pt idx="249" c:formatCode="yyyy/mm;@">
                  <c:v>40817</c:v>
                </c:pt>
                <c:pt idx="250" c:formatCode="yyyy/mm;@">
                  <c:v>40848</c:v>
                </c:pt>
                <c:pt idx="251" c:formatCode="yyyy/mm;@">
                  <c:v>40878</c:v>
                </c:pt>
                <c:pt idx="252" c:formatCode="yyyy/mm;@">
                  <c:v>40909</c:v>
                </c:pt>
                <c:pt idx="253" c:formatCode="yyyy/mm;@">
                  <c:v>40940</c:v>
                </c:pt>
                <c:pt idx="254" c:formatCode="yyyy/mm;@">
                  <c:v>40969</c:v>
                </c:pt>
                <c:pt idx="255" c:formatCode="yyyy/mm;@">
                  <c:v>41000</c:v>
                </c:pt>
                <c:pt idx="256" c:formatCode="yyyy/mm;@">
                  <c:v>41030</c:v>
                </c:pt>
                <c:pt idx="257" c:formatCode="yyyy/mm;@">
                  <c:v>41061</c:v>
                </c:pt>
                <c:pt idx="258" c:formatCode="yyyy/mm;@">
                  <c:v>41091</c:v>
                </c:pt>
                <c:pt idx="259" c:formatCode="yyyy/mm;@">
                  <c:v>41122</c:v>
                </c:pt>
                <c:pt idx="260" c:formatCode="yyyy/mm;@">
                  <c:v>41153</c:v>
                </c:pt>
                <c:pt idx="261" c:formatCode="yyyy/mm;@">
                  <c:v>41183</c:v>
                </c:pt>
                <c:pt idx="262" c:formatCode="yyyy/mm;@">
                  <c:v>41214</c:v>
                </c:pt>
                <c:pt idx="263" c:formatCode="yyyy/mm;@">
                  <c:v>41244</c:v>
                </c:pt>
                <c:pt idx="264" c:formatCode="yyyy/mm;@">
                  <c:v>41275</c:v>
                </c:pt>
                <c:pt idx="265" c:formatCode="yyyy/mm;@">
                  <c:v>41306</c:v>
                </c:pt>
                <c:pt idx="266" c:formatCode="yyyy/mm;@">
                  <c:v>41334</c:v>
                </c:pt>
                <c:pt idx="267" c:formatCode="yyyy/mm;@">
                  <c:v>41365</c:v>
                </c:pt>
                <c:pt idx="268" c:formatCode="yyyy/mm;@">
                  <c:v>41395</c:v>
                </c:pt>
                <c:pt idx="269" c:formatCode="yyyy/mm;@">
                  <c:v>41426</c:v>
                </c:pt>
                <c:pt idx="270" c:formatCode="yyyy/mm;@">
                  <c:v>41456</c:v>
                </c:pt>
                <c:pt idx="271" c:formatCode="yyyy/mm;@">
                  <c:v>41487</c:v>
                </c:pt>
                <c:pt idx="272" c:formatCode="yyyy/mm;@">
                  <c:v>41518</c:v>
                </c:pt>
                <c:pt idx="273" c:formatCode="yyyy/mm;@">
                  <c:v>41548</c:v>
                </c:pt>
                <c:pt idx="274" c:formatCode="yyyy/mm;@">
                  <c:v>41579</c:v>
                </c:pt>
                <c:pt idx="275" c:formatCode="yyyy/mm;@">
                  <c:v>41609</c:v>
                </c:pt>
                <c:pt idx="276" c:formatCode="yyyy/mm;@">
                  <c:v>41640</c:v>
                </c:pt>
                <c:pt idx="277" c:formatCode="yyyy/mm;@">
                  <c:v>41671</c:v>
                </c:pt>
                <c:pt idx="278" c:formatCode="yyyy/mm;@">
                  <c:v>41699</c:v>
                </c:pt>
                <c:pt idx="279" c:formatCode="yyyy/mm;@">
                  <c:v>41730</c:v>
                </c:pt>
                <c:pt idx="280" c:formatCode="yyyy/mm;@">
                  <c:v>41760</c:v>
                </c:pt>
                <c:pt idx="281" c:formatCode="yyyy/mm;@">
                  <c:v>41791</c:v>
                </c:pt>
                <c:pt idx="282" c:formatCode="yyyy/mm;@">
                  <c:v>41821</c:v>
                </c:pt>
                <c:pt idx="283" c:formatCode="yyyy/mm;@">
                  <c:v>41852</c:v>
                </c:pt>
                <c:pt idx="284" c:formatCode="yyyy/mm;@">
                  <c:v>41883</c:v>
                </c:pt>
                <c:pt idx="285" c:formatCode="yyyy/mm;@">
                  <c:v>41913</c:v>
                </c:pt>
                <c:pt idx="286" c:formatCode="yyyy/mm;@">
                  <c:v>41944</c:v>
                </c:pt>
                <c:pt idx="287" c:formatCode="yyyy/mm;@">
                  <c:v>41974</c:v>
                </c:pt>
                <c:pt idx="288" c:formatCode="yyyy/mm;@">
                  <c:v>42005</c:v>
                </c:pt>
                <c:pt idx="289" c:formatCode="yyyy/mm;@">
                  <c:v>42036</c:v>
                </c:pt>
                <c:pt idx="290" c:formatCode="yyyy/mm;@">
                  <c:v>42064</c:v>
                </c:pt>
                <c:pt idx="291" c:formatCode="yyyy/mm;@">
                  <c:v>42095</c:v>
                </c:pt>
                <c:pt idx="292" c:formatCode="yyyy/mm;@">
                  <c:v>42125</c:v>
                </c:pt>
                <c:pt idx="293" c:formatCode="yyyy/mm;@">
                  <c:v>42156</c:v>
                </c:pt>
                <c:pt idx="294" c:formatCode="yyyy/mm;@">
                  <c:v>42186</c:v>
                </c:pt>
                <c:pt idx="295" c:formatCode="yyyy/mm;@">
                  <c:v>42217</c:v>
                </c:pt>
                <c:pt idx="296" c:formatCode="yyyy/mm;@">
                  <c:v>42248</c:v>
                </c:pt>
                <c:pt idx="297" c:formatCode="yyyy/mm;@">
                  <c:v>42278</c:v>
                </c:pt>
                <c:pt idx="298" c:formatCode="yyyy/mm;@">
                  <c:v>42309</c:v>
                </c:pt>
                <c:pt idx="299" c:formatCode="yyyy/mm;@">
                  <c:v>42339</c:v>
                </c:pt>
                <c:pt idx="300" c:formatCode="yyyy/mm;@">
                  <c:v>42370</c:v>
                </c:pt>
                <c:pt idx="301" c:formatCode="yyyy/mm;@">
                  <c:v>42401</c:v>
                </c:pt>
                <c:pt idx="302" c:formatCode="yyyy/mm;@">
                  <c:v>42430</c:v>
                </c:pt>
                <c:pt idx="303" c:formatCode="yyyy/mm;@">
                  <c:v>42461</c:v>
                </c:pt>
                <c:pt idx="304" c:formatCode="yyyy/mm;@">
                  <c:v>42491</c:v>
                </c:pt>
                <c:pt idx="305" c:formatCode="yyyy/mm;@">
                  <c:v>42522</c:v>
                </c:pt>
                <c:pt idx="306" c:formatCode="yyyy/mm;@">
                  <c:v>42552</c:v>
                </c:pt>
                <c:pt idx="307" c:formatCode="yyyy/mm;@">
                  <c:v>42583</c:v>
                </c:pt>
                <c:pt idx="308" c:formatCode="yyyy/mm;@">
                  <c:v>42614</c:v>
                </c:pt>
                <c:pt idx="309" c:formatCode="yyyy/mm;@">
                  <c:v>42644</c:v>
                </c:pt>
                <c:pt idx="310" c:formatCode="yyyy/mm;@">
                  <c:v>42675</c:v>
                </c:pt>
                <c:pt idx="311" c:formatCode="yyyy/mm;@">
                  <c:v>42705</c:v>
                </c:pt>
                <c:pt idx="312" c:formatCode="yyyy/mm;@">
                  <c:v>42736</c:v>
                </c:pt>
                <c:pt idx="313" c:formatCode="yyyy/mm;@">
                  <c:v>42767</c:v>
                </c:pt>
                <c:pt idx="314" c:formatCode="yyyy/mm;@">
                  <c:v>42795</c:v>
                </c:pt>
                <c:pt idx="315" c:formatCode="yyyy/mm;@">
                  <c:v>42826</c:v>
                </c:pt>
                <c:pt idx="316" c:formatCode="yyyy/mm;@">
                  <c:v>42856</c:v>
                </c:pt>
                <c:pt idx="317" c:formatCode="yyyy/mm;@">
                  <c:v>42887</c:v>
                </c:pt>
                <c:pt idx="318" c:formatCode="yyyy/mm;@">
                  <c:v>42917</c:v>
                </c:pt>
                <c:pt idx="319" c:formatCode="yyyy/mm;@">
                  <c:v>42948</c:v>
                </c:pt>
                <c:pt idx="320" c:formatCode="yyyy/mm;@">
                  <c:v>42979</c:v>
                </c:pt>
                <c:pt idx="321" c:formatCode="yyyy/mm;@">
                  <c:v>43009</c:v>
                </c:pt>
                <c:pt idx="322" c:formatCode="yyyy/mm;@">
                  <c:v>43040</c:v>
                </c:pt>
                <c:pt idx="323" c:formatCode="yyyy/mm;@">
                  <c:v>43070</c:v>
                </c:pt>
                <c:pt idx="324" c:formatCode="yyyy/mm;@">
                  <c:v>43101</c:v>
                </c:pt>
                <c:pt idx="325" c:formatCode="yyyy/mm;@">
                  <c:v>43132</c:v>
                </c:pt>
                <c:pt idx="326" c:formatCode="yyyy/mm;@">
                  <c:v>43160</c:v>
                </c:pt>
                <c:pt idx="327" c:formatCode="yyyy/mm;@">
                  <c:v>43191</c:v>
                </c:pt>
                <c:pt idx="328" c:formatCode="yyyy/mm;@">
                  <c:v>43221</c:v>
                </c:pt>
                <c:pt idx="329" c:formatCode="yyyy/mm;@">
                  <c:v>43252</c:v>
                </c:pt>
                <c:pt idx="330" c:formatCode="yyyy/mm;@">
                  <c:v>43282</c:v>
                </c:pt>
                <c:pt idx="331" c:formatCode="yyyy/mm;@">
                  <c:v>43313</c:v>
                </c:pt>
                <c:pt idx="332" c:formatCode="yyyy/mm;@">
                  <c:v>43344</c:v>
                </c:pt>
                <c:pt idx="333" c:formatCode="yyyy/mm;@">
                  <c:v>43374</c:v>
                </c:pt>
                <c:pt idx="334" c:formatCode="yyyy/mm;@">
                  <c:v>43405</c:v>
                </c:pt>
                <c:pt idx="335" c:formatCode="yyyy/mm;@">
                  <c:v>43435</c:v>
                </c:pt>
                <c:pt idx="336" c:formatCode="yyyy/mm;@">
                  <c:v>43466</c:v>
                </c:pt>
                <c:pt idx="337" c:formatCode="yyyy/mm;@">
                  <c:v>43497</c:v>
                </c:pt>
                <c:pt idx="338" c:formatCode="yyyy/mm;@">
                  <c:v>43525</c:v>
                </c:pt>
                <c:pt idx="339" c:formatCode="yyyy/mm;@">
                  <c:v>43556</c:v>
                </c:pt>
                <c:pt idx="340" c:formatCode="yyyy/mm;@">
                  <c:v>43586</c:v>
                </c:pt>
                <c:pt idx="341" c:formatCode="yyyy/mm;@">
                  <c:v>43617</c:v>
                </c:pt>
                <c:pt idx="342" c:formatCode="yyyy/mm;@">
                  <c:v>43647</c:v>
                </c:pt>
                <c:pt idx="343" c:formatCode="yyyy/mm;@">
                  <c:v>43678</c:v>
                </c:pt>
                <c:pt idx="344" c:formatCode="yyyy/mm;@">
                  <c:v>43709</c:v>
                </c:pt>
                <c:pt idx="345" c:formatCode="yyyy/mm;@">
                  <c:v>43739</c:v>
                </c:pt>
                <c:pt idx="346" c:formatCode="yyyy/mm;@">
                  <c:v>43770</c:v>
                </c:pt>
                <c:pt idx="347" c:formatCode="yyyy/mm;@">
                  <c:v>43800</c:v>
                </c:pt>
                <c:pt idx="348" c:formatCode="yyyy/mm;@">
                  <c:v>43831</c:v>
                </c:pt>
                <c:pt idx="349" c:formatCode="yyyy/mm;@">
                  <c:v>43862</c:v>
                </c:pt>
                <c:pt idx="350" c:formatCode="yyyy/mm;@">
                  <c:v>43891</c:v>
                </c:pt>
                <c:pt idx="351" c:formatCode="yyyy/mm;@">
                  <c:v>43922</c:v>
                </c:pt>
                <c:pt idx="352" c:formatCode="yyyy/mm;@">
                  <c:v>43952</c:v>
                </c:pt>
                <c:pt idx="353" c:formatCode="yyyy/mm;@">
                  <c:v>43983</c:v>
                </c:pt>
                <c:pt idx="354" c:formatCode="yyyy/mm;@">
                  <c:v>44013</c:v>
                </c:pt>
                <c:pt idx="355" c:formatCode="yyyy/mm;@">
                  <c:v>44044</c:v>
                </c:pt>
                <c:pt idx="356" c:formatCode="yyyy/mm;@">
                  <c:v>44075</c:v>
                </c:pt>
                <c:pt idx="357" c:formatCode="yyyy/mm;@">
                  <c:v>44105</c:v>
                </c:pt>
                <c:pt idx="358" c:formatCode="yyyy/mm;@">
                  <c:v>44136</c:v>
                </c:pt>
                <c:pt idx="359" c:formatCode="yyyy/mm;@">
                  <c:v>44166</c:v>
                </c:pt>
                <c:pt idx="360" c:formatCode="yyyy/mm;@">
                  <c:v>44197</c:v>
                </c:pt>
                <c:pt idx="361" c:formatCode="yyyy/mm;@">
                  <c:v>44228</c:v>
                </c:pt>
                <c:pt idx="362" c:formatCode="yyyy/mm;@">
                  <c:v>44256</c:v>
                </c:pt>
                <c:pt idx="363" c:formatCode="yyyy/mm;@">
                  <c:v>44287</c:v>
                </c:pt>
                <c:pt idx="364" c:formatCode="yyyy/mm;@">
                  <c:v>44317</c:v>
                </c:pt>
                <c:pt idx="365" c:formatCode="yyyy/mm;@">
                  <c:v>44348</c:v>
                </c:pt>
                <c:pt idx="366" c:formatCode="yyyy/mm;@">
                  <c:v>44378</c:v>
                </c:pt>
                <c:pt idx="367" c:formatCode="yyyy/mm;@">
                  <c:v>44409</c:v>
                </c:pt>
                <c:pt idx="368" c:formatCode="yyyy/mm;@">
                  <c:v>44440</c:v>
                </c:pt>
                <c:pt idx="369" c:formatCode="yyyy/mm;@">
                  <c:v>44470</c:v>
                </c:pt>
                <c:pt idx="370" c:formatCode="yyyy/mm;@">
                  <c:v>44501</c:v>
                </c:pt>
                <c:pt idx="371" c:formatCode="yyyy/mm;@">
                  <c:v>44531</c:v>
                </c:pt>
                <c:pt idx="372" c:formatCode="yyyy/mm;@">
                  <c:v>44562</c:v>
                </c:pt>
                <c:pt idx="373" c:formatCode="yyyy/mm;@">
                  <c:v>44593</c:v>
                </c:pt>
                <c:pt idx="374" c:formatCode="yyyy/mm;@">
                  <c:v>44621</c:v>
                </c:pt>
                <c:pt idx="375" c:formatCode="yyyy/mm;@">
                  <c:v>44652</c:v>
                </c:pt>
                <c:pt idx="376" c:formatCode="yyyy/mm;@">
                  <c:v>44682</c:v>
                </c:pt>
                <c:pt idx="377" c:formatCode="yyyy/mm;@">
                  <c:v>44713</c:v>
                </c:pt>
                <c:pt idx="378" c:formatCode="yyyy/mm;@">
                  <c:v>44743</c:v>
                </c:pt>
              </c:numCache>
            </c:numRef>
          </c:cat>
          <c:val>
            <c:numRef>
              <c:f>'[中国宏观经济景气指数（一致、先行、滞后、预警）月度统计数据1991.1-2022.7.xlsx]Sheet1'!$D$2:$D$380</c:f>
              <c:numCache>
                <c:formatCode>#,##0.00</c:formatCode>
                <c:ptCount val="379"/>
                <c:pt idx="0">
                  <c:v>103.86</c:v>
                </c:pt>
                <c:pt idx="1">
                  <c:v>103.65</c:v>
                </c:pt>
                <c:pt idx="2">
                  <c:v>103.17</c:v>
                </c:pt>
                <c:pt idx="3">
                  <c:v>103.68</c:v>
                </c:pt>
                <c:pt idx="4">
                  <c:v>104.46</c:v>
                </c:pt>
                <c:pt idx="5">
                  <c:v>105.77</c:v>
                </c:pt>
                <c:pt idx="6">
                  <c:v>105.97</c:v>
                </c:pt>
                <c:pt idx="7">
                  <c:v>105.04</c:v>
                </c:pt>
                <c:pt idx="8">
                  <c:v>104.49</c:v>
                </c:pt>
                <c:pt idx="9">
                  <c:v>103.65</c:v>
                </c:pt>
                <c:pt idx="10">
                  <c:v>103.33</c:v>
                </c:pt>
                <c:pt idx="11">
                  <c:v>103.26</c:v>
                </c:pt>
                <c:pt idx="12">
                  <c:v>104.16</c:v>
                </c:pt>
                <c:pt idx="13">
                  <c:v>104.98</c:v>
                </c:pt>
                <c:pt idx="14">
                  <c:v>105.29</c:v>
                </c:pt>
                <c:pt idx="15">
                  <c:v>104.32</c:v>
                </c:pt>
                <c:pt idx="16">
                  <c:v>103.65</c:v>
                </c:pt>
                <c:pt idx="17">
                  <c:v>102.66</c:v>
                </c:pt>
                <c:pt idx="18">
                  <c:v>102.51</c:v>
                </c:pt>
                <c:pt idx="19">
                  <c:v>102.92</c:v>
                </c:pt>
                <c:pt idx="20">
                  <c:v>102.59</c:v>
                </c:pt>
                <c:pt idx="21">
                  <c:v>102.73</c:v>
                </c:pt>
                <c:pt idx="22">
                  <c:v>102.58</c:v>
                </c:pt>
                <c:pt idx="23">
                  <c:v>103.77</c:v>
                </c:pt>
                <c:pt idx="24">
                  <c:v>105</c:v>
                </c:pt>
                <c:pt idx="25">
                  <c:v>105.65</c:v>
                </c:pt>
                <c:pt idx="26">
                  <c:v>105.16</c:v>
                </c:pt>
                <c:pt idx="27">
                  <c:v>105.27</c:v>
                </c:pt>
                <c:pt idx="28">
                  <c:v>105.77</c:v>
                </c:pt>
                <c:pt idx="29">
                  <c:v>106.74</c:v>
                </c:pt>
                <c:pt idx="30">
                  <c:v>106.9</c:v>
                </c:pt>
                <c:pt idx="31">
                  <c:v>107.22</c:v>
                </c:pt>
                <c:pt idx="32">
                  <c:v>107.96</c:v>
                </c:pt>
                <c:pt idx="33">
                  <c:v>108.95</c:v>
                </c:pt>
                <c:pt idx="34">
                  <c:v>109.99</c:v>
                </c:pt>
                <c:pt idx="35">
                  <c:v>111.52</c:v>
                </c:pt>
                <c:pt idx="36">
                  <c:v>113.63</c:v>
                </c:pt>
                <c:pt idx="37">
                  <c:v>114.39</c:v>
                </c:pt>
                <c:pt idx="38">
                  <c:v>113.73</c:v>
                </c:pt>
                <c:pt idx="39">
                  <c:v>111.75</c:v>
                </c:pt>
                <c:pt idx="40">
                  <c:v>111</c:v>
                </c:pt>
                <c:pt idx="41">
                  <c:v>110.46</c:v>
                </c:pt>
                <c:pt idx="42">
                  <c:v>110.77</c:v>
                </c:pt>
                <c:pt idx="43">
                  <c:v>110.94</c:v>
                </c:pt>
                <c:pt idx="44">
                  <c:v>111.18</c:v>
                </c:pt>
                <c:pt idx="45">
                  <c:v>110.88</c:v>
                </c:pt>
                <c:pt idx="46">
                  <c:v>110.09</c:v>
                </c:pt>
                <c:pt idx="47">
                  <c:v>108.05</c:v>
                </c:pt>
                <c:pt idx="48">
                  <c:v>104.97</c:v>
                </c:pt>
                <c:pt idx="49">
                  <c:v>102.37</c:v>
                </c:pt>
                <c:pt idx="50">
                  <c:v>101.3</c:v>
                </c:pt>
                <c:pt idx="51">
                  <c:v>101.32</c:v>
                </c:pt>
                <c:pt idx="52">
                  <c:v>100.84</c:v>
                </c:pt>
                <c:pt idx="53">
                  <c:v>99.68</c:v>
                </c:pt>
                <c:pt idx="54">
                  <c:v>97.97</c:v>
                </c:pt>
                <c:pt idx="55">
                  <c:v>96.31</c:v>
                </c:pt>
                <c:pt idx="56">
                  <c:v>94.89</c:v>
                </c:pt>
                <c:pt idx="57">
                  <c:v>93.81</c:v>
                </c:pt>
                <c:pt idx="58">
                  <c:v>93.68</c:v>
                </c:pt>
                <c:pt idx="59">
                  <c:v>94.68</c:v>
                </c:pt>
                <c:pt idx="60">
                  <c:v>96.33</c:v>
                </c:pt>
                <c:pt idx="61">
                  <c:v>98</c:v>
                </c:pt>
                <c:pt idx="62">
                  <c:v>99.1</c:v>
                </c:pt>
                <c:pt idx="63">
                  <c:v>99.62</c:v>
                </c:pt>
                <c:pt idx="64">
                  <c:v>99.98</c:v>
                </c:pt>
                <c:pt idx="65">
                  <c:v>100.34</c:v>
                </c:pt>
                <c:pt idx="66">
                  <c:v>100.99</c:v>
                </c:pt>
                <c:pt idx="67">
                  <c:v>101.42</c:v>
                </c:pt>
                <c:pt idx="68">
                  <c:v>101.56</c:v>
                </c:pt>
                <c:pt idx="69">
                  <c:v>101.33</c:v>
                </c:pt>
                <c:pt idx="70">
                  <c:v>100.61</c:v>
                </c:pt>
                <c:pt idx="71">
                  <c:v>100.13</c:v>
                </c:pt>
                <c:pt idx="72">
                  <c:v>99.03</c:v>
                </c:pt>
                <c:pt idx="73">
                  <c:v>98.34</c:v>
                </c:pt>
                <c:pt idx="74">
                  <c:v>98.23</c:v>
                </c:pt>
                <c:pt idx="75">
                  <c:v>98.69</c:v>
                </c:pt>
                <c:pt idx="76">
                  <c:v>99.5</c:v>
                </c:pt>
                <c:pt idx="77">
                  <c:v>99.44</c:v>
                </c:pt>
                <c:pt idx="78">
                  <c:v>99.22</c:v>
                </c:pt>
                <c:pt idx="79">
                  <c:v>98.94</c:v>
                </c:pt>
                <c:pt idx="80">
                  <c:v>98.8</c:v>
                </c:pt>
                <c:pt idx="81">
                  <c:v>98.9</c:v>
                </c:pt>
                <c:pt idx="82">
                  <c:v>98.68</c:v>
                </c:pt>
                <c:pt idx="83">
                  <c:v>97.65</c:v>
                </c:pt>
                <c:pt idx="84">
                  <c:v>96.95</c:v>
                </c:pt>
                <c:pt idx="85">
                  <c:v>96.76</c:v>
                </c:pt>
                <c:pt idx="86">
                  <c:v>96.15</c:v>
                </c:pt>
                <c:pt idx="87">
                  <c:v>95.21</c:v>
                </c:pt>
                <c:pt idx="88">
                  <c:v>93.73</c:v>
                </c:pt>
                <c:pt idx="89">
                  <c:v>93.44</c:v>
                </c:pt>
                <c:pt idx="90">
                  <c:v>93.28</c:v>
                </c:pt>
                <c:pt idx="91">
                  <c:v>93.4</c:v>
                </c:pt>
                <c:pt idx="92">
                  <c:v>93.42</c:v>
                </c:pt>
                <c:pt idx="93">
                  <c:v>93.27</c:v>
                </c:pt>
                <c:pt idx="94">
                  <c:v>93.12</c:v>
                </c:pt>
                <c:pt idx="95">
                  <c:v>94.9</c:v>
                </c:pt>
                <c:pt idx="96">
                  <c:v>95.14</c:v>
                </c:pt>
                <c:pt idx="97">
                  <c:v>95.03</c:v>
                </c:pt>
                <c:pt idx="98">
                  <c:v>93.15</c:v>
                </c:pt>
                <c:pt idx="99">
                  <c:v>92.87</c:v>
                </c:pt>
                <c:pt idx="100">
                  <c:v>92.93</c:v>
                </c:pt>
                <c:pt idx="101">
                  <c:v>93.06</c:v>
                </c:pt>
                <c:pt idx="102">
                  <c:v>92.99</c:v>
                </c:pt>
                <c:pt idx="103">
                  <c:v>93.24</c:v>
                </c:pt>
                <c:pt idx="104">
                  <c:v>93.18</c:v>
                </c:pt>
                <c:pt idx="105">
                  <c:v>93.15</c:v>
                </c:pt>
                <c:pt idx="106">
                  <c:v>92.6</c:v>
                </c:pt>
                <c:pt idx="107">
                  <c:v>90.76</c:v>
                </c:pt>
                <c:pt idx="108">
                  <c:v>90.74</c:v>
                </c:pt>
                <c:pt idx="109">
                  <c:v>90.75</c:v>
                </c:pt>
                <c:pt idx="110">
                  <c:v>92.37</c:v>
                </c:pt>
                <c:pt idx="111">
                  <c:v>92.06</c:v>
                </c:pt>
                <c:pt idx="112">
                  <c:v>91.78</c:v>
                </c:pt>
                <c:pt idx="113">
                  <c:v>91.08</c:v>
                </c:pt>
                <c:pt idx="114">
                  <c:v>90.94</c:v>
                </c:pt>
                <c:pt idx="115">
                  <c:v>90.47</c:v>
                </c:pt>
                <c:pt idx="116">
                  <c:v>90.38</c:v>
                </c:pt>
                <c:pt idx="117">
                  <c:v>90.82</c:v>
                </c:pt>
                <c:pt idx="118">
                  <c:v>91.96</c:v>
                </c:pt>
                <c:pt idx="119">
                  <c:v>92.22</c:v>
                </c:pt>
                <c:pt idx="120">
                  <c:v>91.97</c:v>
                </c:pt>
                <c:pt idx="121">
                  <c:v>91.26</c:v>
                </c:pt>
                <c:pt idx="122">
                  <c:v>91.34</c:v>
                </c:pt>
                <c:pt idx="123">
                  <c:v>91.39</c:v>
                </c:pt>
                <c:pt idx="124">
                  <c:v>92</c:v>
                </c:pt>
                <c:pt idx="125">
                  <c:v>92.77</c:v>
                </c:pt>
                <c:pt idx="126">
                  <c:v>92.96</c:v>
                </c:pt>
                <c:pt idx="127">
                  <c:v>92.73</c:v>
                </c:pt>
                <c:pt idx="128">
                  <c:v>92.28</c:v>
                </c:pt>
                <c:pt idx="129">
                  <c:v>91.55</c:v>
                </c:pt>
                <c:pt idx="130">
                  <c:v>91.25</c:v>
                </c:pt>
                <c:pt idx="131">
                  <c:v>90.79</c:v>
                </c:pt>
                <c:pt idx="132">
                  <c:v>90.72</c:v>
                </c:pt>
                <c:pt idx="133">
                  <c:v>90.81</c:v>
                </c:pt>
                <c:pt idx="134">
                  <c:v>90.87</c:v>
                </c:pt>
                <c:pt idx="135">
                  <c:v>91.09</c:v>
                </c:pt>
                <c:pt idx="136">
                  <c:v>91.06</c:v>
                </c:pt>
                <c:pt idx="137">
                  <c:v>91.2</c:v>
                </c:pt>
                <c:pt idx="138">
                  <c:v>91.51</c:v>
                </c:pt>
                <c:pt idx="139">
                  <c:v>91.97</c:v>
                </c:pt>
                <c:pt idx="140">
                  <c:v>92.47</c:v>
                </c:pt>
                <c:pt idx="141">
                  <c:v>92.88</c:v>
                </c:pt>
                <c:pt idx="142">
                  <c:v>93.15</c:v>
                </c:pt>
                <c:pt idx="143">
                  <c:v>94.23</c:v>
                </c:pt>
                <c:pt idx="144">
                  <c:v>94.91</c:v>
                </c:pt>
                <c:pt idx="145">
                  <c:v>95.8</c:v>
                </c:pt>
                <c:pt idx="146">
                  <c:v>96.19</c:v>
                </c:pt>
                <c:pt idx="147">
                  <c:v>97.09</c:v>
                </c:pt>
                <c:pt idx="148">
                  <c:v>97.36</c:v>
                </c:pt>
                <c:pt idx="149">
                  <c:v>97.37</c:v>
                </c:pt>
                <c:pt idx="150">
                  <c:v>97.3</c:v>
                </c:pt>
                <c:pt idx="151">
                  <c:v>97.45</c:v>
                </c:pt>
                <c:pt idx="152">
                  <c:v>97.81</c:v>
                </c:pt>
                <c:pt idx="153">
                  <c:v>98.24</c:v>
                </c:pt>
                <c:pt idx="154">
                  <c:v>98.51</c:v>
                </c:pt>
                <c:pt idx="155">
                  <c:v>98.53</c:v>
                </c:pt>
                <c:pt idx="156">
                  <c:v>98.55</c:v>
                </c:pt>
                <c:pt idx="157">
                  <c:v>98.75</c:v>
                </c:pt>
                <c:pt idx="158">
                  <c:v>99.19</c:v>
                </c:pt>
                <c:pt idx="159">
                  <c:v>99.49</c:v>
                </c:pt>
                <c:pt idx="160">
                  <c:v>99.51</c:v>
                </c:pt>
                <c:pt idx="161">
                  <c:v>99.33</c:v>
                </c:pt>
                <c:pt idx="162">
                  <c:v>99.12</c:v>
                </c:pt>
                <c:pt idx="163">
                  <c:v>99.14</c:v>
                </c:pt>
                <c:pt idx="164">
                  <c:v>98.79</c:v>
                </c:pt>
                <c:pt idx="165">
                  <c:v>98.14</c:v>
                </c:pt>
                <c:pt idx="166">
                  <c:v>97.35</c:v>
                </c:pt>
                <c:pt idx="167">
                  <c:v>96.56</c:v>
                </c:pt>
                <c:pt idx="168">
                  <c:v>96.57</c:v>
                </c:pt>
                <c:pt idx="169">
                  <c:v>96.24</c:v>
                </c:pt>
                <c:pt idx="170">
                  <c:v>95.75</c:v>
                </c:pt>
                <c:pt idx="171">
                  <c:v>94.62</c:v>
                </c:pt>
                <c:pt idx="172">
                  <c:v>93.78</c:v>
                </c:pt>
                <c:pt idx="173">
                  <c:v>93.4</c:v>
                </c:pt>
                <c:pt idx="174">
                  <c:v>93.19</c:v>
                </c:pt>
                <c:pt idx="175">
                  <c:v>93.01</c:v>
                </c:pt>
                <c:pt idx="176">
                  <c:v>93.09</c:v>
                </c:pt>
                <c:pt idx="177">
                  <c:v>93.55</c:v>
                </c:pt>
                <c:pt idx="178">
                  <c:v>94.15</c:v>
                </c:pt>
                <c:pt idx="179">
                  <c:v>95.06</c:v>
                </c:pt>
                <c:pt idx="180">
                  <c:v>94.63</c:v>
                </c:pt>
                <c:pt idx="181">
                  <c:v>94.61</c:v>
                </c:pt>
                <c:pt idx="182">
                  <c:v>94.26</c:v>
                </c:pt>
                <c:pt idx="183">
                  <c:v>94.91</c:v>
                </c:pt>
                <c:pt idx="184">
                  <c:v>95.65</c:v>
                </c:pt>
                <c:pt idx="185">
                  <c:v>96.16</c:v>
                </c:pt>
                <c:pt idx="186">
                  <c:v>96.83</c:v>
                </c:pt>
                <c:pt idx="187">
                  <c:v>97.22</c:v>
                </c:pt>
                <c:pt idx="188">
                  <c:v>97.59</c:v>
                </c:pt>
                <c:pt idx="189">
                  <c:v>97.98</c:v>
                </c:pt>
                <c:pt idx="190">
                  <c:v>98.22</c:v>
                </c:pt>
                <c:pt idx="191">
                  <c:v>97.83</c:v>
                </c:pt>
                <c:pt idx="192">
                  <c:v>98.49</c:v>
                </c:pt>
                <c:pt idx="193">
                  <c:v>98.75</c:v>
                </c:pt>
                <c:pt idx="194">
                  <c:v>99.69</c:v>
                </c:pt>
                <c:pt idx="195">
                  <c:v>99.64</c:v>
                </c:pt>
                <c:pt idx="196">
                  <c:v>100.12</c:v>
                </c:pt>
                <c:pt idx="197">
                  <c:v>100.94</c:v>
                </c:pt>
                <c:pt idx="198">
                  <c:v>101.46</c:v>
                </c:pt>
                <c:pt idx="199">
                  <c:v>101.59</c:v>
                </c:pt>
                <c:pt idx="200">
                  <c:v>101.52</c:v>
                </c:pt>
                <c:pt idx="201">
                  <c:v>101.42</c:v>
                </c:pt>
                <c:pt idx="202">
                  <c:v>101.41</c:v>
                </c:pt>
                <c:pt idx="203">
                  <c:v>101.85</c:v>
                </c:pt>
                <c:pt idx="204">
                  <c:v>102</c:v>
                </c:pt>
                <c:pt idx="205">
                  <c:v>102.4</c:v>
                </c:pt>
                <c:pt idx="206">
                  <c:v>102.47</c:v>
                </c:pt>
                <c:pt idx="207">
                  <c:v>102.91</c:v>
                </c:pt>
                <c:pt idx="208">
                  <c:v>102.67</c:v>
                </c:pt>
                <c:pt idx="209">
                  <c:v>102.14</c:v>
                </c:pt>
                <c:pt idx="210">
                  <c:v>101.05</c:v>
                </c:pt>
                <c:pt idx="211">
                  <c:v>100.34</c:v>
                </c:pt>
                <c:pt idx="212">
                  <c:v>99.58</c:v>
                </c:pt>
                <c:pt idx="213">
                  <c:v>98.54</c:v>
                </c:pt>
                <c:pt idx="214">
                  <c:v>97.19</c:v>
                </c:pt>
                <c:pt idx="215">
                  <c:v>95.67</c:v>
                </c:pt>
                <c:pt idx="216">
                  <c:v>93.84</c:v>
                </c:pt>
                <c:pt idx="217">
                  <c:v>92.62</c:v>
                </c:pt>
                <c:pt idx="218">
                  <c:v>91.13</c:v>
                </c:pt>
                <c:pt idx="219">
                  <c:v>90.64</c:v>
                </c:pt>
                <c:pt idx="220">
                  <c:v>89.94</c:v>
                </c:pt>
                <c:pt idx="221">
                  <c:v>89.39</c:v>
                </c:pt>
                <c:pt idx="222">
                  <c:v>89.48</c:v>
                </c:pt>
                <c:pt idx="223">
                  <c:v>89.93</c:v>
                </c:pt>
                <c:pt idx="224">
                  <c:v>90.73</c:v>
                </c:pt>
                <c:pt idx="225">
                  <c:v>91.91</c:v>
                </c:pt>
                <c:pt idx="226">
                  <c:v>93.19</c:v>
                </c:pt>
                <c:pt idx="227">
                  <c:v>93.81</c:v>
                </c:pt>
                <c:pt idx="228">
                  <c:v>95</c:v>
                </c:pt>
                <c:pt idx="229">
                  <c:v>95.29</c:v>
                </c:pt>
                <c:pt idx="230">
                  <c:v>96.59</c:v>
                </c:pt>
                <c:pt idx="231">
                  <c:v>96.69</c:v>
                </c:pt>
                <c:pt idx="232">
                  <c:v>97.21</c:v>
                </c:pt>
                <c:pt idx="233">
                  <c:v>97.45</c:v>
                </c:pt>
                <c:pt idx="234">
                  <c:v>97.47</c:v>
                </c:pt>
                <c:pt idx="235">
                  <c:v>97.55</c:v>
                </c:pt>
                <c:pt idx="236">
                  <c:v>97.92</c:v>
                </c:pt>
                <c:pt idx="237">
                  <c:v>98.53</c:v>
                </c:pt>
                <c:pt idx="238">
                  <c:v>99.18</c:v>
                </c:pt>
                <c:pt idx="239">
                  <c:v>98.53</c:v>
                </c:pt>
                <c:pt idx="240">
                  <c:v>101.2</c:v>
                </c:pt>
                <c:pt idx="241">
                  <c:v>102.2</c:v>
                </c:pt>
                <c:pt idx="242">
                  <c:v>101.7</c:v>
                </c:pt>
                <c:pt idx="243">
                  <c:v>102.6</c:v>
                </c:pt>
                <c:pt idx="244">
                  <c:v>102.8</c:v>
                </c:pt>
                <c:pt idx="245">
                  <c:v>102.9</c:v>
                </c:pt>
                <c:pt idx="246">
                  <c:v>103</c:v>
                </c:pt>
                <c:pt idx="247">
                  <c:v>102.8</c:v>
                </c:pt>
                <c:pt idx="248">
                  <c:v>102.6</c:v>
                </c:pt>
                <c:pt idx="249">
                  <c:v>101.7</c:v>
                </c:pt>
                <c:pt idx="250">
                  <c:v>101</c:v>
                </c:pt>
                <c:pt idx="251">
                  <c:v>100</c:v>
                </c:pt>
                <c:pt idx="252">
                  <c:v>99.9</c:v>
                </c:pt>
                <c:pt idx="253">
                  <c:v>99.5</c:v>
                </c:pt>
                <c:pt idx="254">
                  <c:v>99</c:v>
                </c:pt>
                <c:pt idx="255">
                  <c:v>98</c:v>
                </c:pt>
                <c:pt idx="256">
                  <c:v>97.1</c:v>
                </c:pt>
                <c:pt idx="257">
                  <c:v>96.6</c:v>
                </c:pt>
                <c:pt idx="258">
                  <c:v>96.1</c:v>
                </c:pt>
                <c:pt idx="259">
                  <c:v>95.9</c:v>
                </c:pt>
                <c:pt idx="260">
                  <c:v>95.4</c:v>
                </c:pt>
                <c:pt idx="261">
                  <c:v>95.5</c:v>
                </c:pt>
                <c:pt idx="262">
                  <c:v>95.8</c:v>
                </c:pt>
                <c:pt idx="263">
                  <c:v>95.9</c:v>
                </c:pt>
                <c:pt idx="264">
                  <c:v>96.3</c:v>
                </c:pt>
                <c:pt idx="265">
                  <c:v>96.1</c:v>
                </c:pt>
                <c:pt idx="266">
                  <c:v>96.4</c:v>
                </c:pt>
                <c:pt idx="267">
                  <c:v>96</c:v>
                </c:pt>
                <c:pt idx="268">
                  <c:v>96</c:v>
                </c:pt>
                <c:pt idx="269">
                  <c:v>95.9</c:v>
                </c:pt>
                <c:pt idx="270">
                  <c:v>96</c:v>
                </c:pt>
                <c:pt idx="271">
                  <c:v>96.1</c:v>
                </c:pt>
                <c:pt idx="272">
                  <c:v>96.3</c:v>
                </c:pt>
                <c:pt idx="273">
                  <c:v>96.3</c:v>
                </c:pt>
                <c:pt idx="274">
                  <c:v>96</c:v>
                </c:pt>
                <c:pt idx="275">
                  <c:v>96</c:v>
                </c:pt>
                <c:pt idx="276">
                  <c:v>95.5</c:v>
                </c:pt>
                <c:pt idx="277">
                  <c:v>95.9</c:v>
                </c:pt>
                <c:pt idx="278">
                  <c:v>95.4</c:v>
                </c:pt>
                <c:pt idx="279">
                  <c:v>96.2</c:v>
                </c:pt>
                <c:pt idx="280">
                  <c:v>96.3</c:v>
                </c:pt>
                <c:pt idx="281">
                  <c:v>96.4</c:v>
                </c:pt>
                <c:pt idx="282">
                  <c:v>96.2</c:v>
                </c:pt>
                <c:pt idx="283">
                  <c:v>95.5</c:v>
                </c:pt>
                <c:pt idx="284">
                  <c:v>95</c:v>
                </c:pt>
                <c:pt idx="285">
                  <c:v>94.3</c:v>
                </c:pt>
                <c:pt idx="286">
                  <c:v>94</c:v>
                </c:pt>
                <c:pt idx="287">
                  <c:v>93</c:v>
                </c:pt>
                <c:pt idx="288">
                  <c:v>93.14</c:v>
                </c:pt>
                <c:pt idx="289">
                  <c:v>92.64</c:v>
                </c:pt>
                <c:pt idx="290">
                  <c:v>93.44</c:v>
                </c:pt>
                <c:pt idx="291">
                  <c:v>92.63</c:v>
                </c:pt>
                <c:pt idx="292">
                  <c:v>92.64</c:v>
                </c:pt>
                <c:pt idx="293">
                  <c:v>92.44</c:v>
                </c:pt>
                <c:pt idx="294">
                  <c:v>92.73</c:v>
                </c:pt>
                <c:pt idx="295">
                  <c:v>92.93</c:v>
                </c:pt>
                <c:pt idx="296">
                  <c:v>92.84</c:v>
                </c:pt>
                <c:pt idx="297">
                  <c:v>92.76</c:v>
                </c:pt>
                <c:pt idx="298">
                  <c:v>92.6</c:v>
                </c:pt>
                <c:pt idx="299">
                  <c:v>92.47</c:v>
                </c:pt>
                <c:pt idx="300">
                  <c:v>98.49</c:v>
                </c:pt>
                <c:pt idx="301">
                  <c:v>97.86</c:v>
                </c:pt>
                <c:pt idx="302">
                  <c:v>97</c:v>
                </c:pt>
                <c:pt idx="303">
                  <c:v>96.79</c:v>
                </c:pt>
                <c:pt idx="304">
                  <c:v>96.23</c:v>
                </c:pt>
                <c:pt idx="305">
                  <c:v>95.94</c:v>
                </c:pt>
                <c:pt idx="306">
                  <c:v>95.61</c:v>
                </c:pt>
                <c:pt idx="307">
                  <c:v>95.71</c:v>
                </c:pt>
                <c:pt idx="308">
                  <c:v>95.35</c:v>
                </c:pt>
                <c:pt idx="309">
                  <c:v>95.35</c:v>
                </c:pt>
                <c:pt idx="310">
                  <c:v>95.64</c:v>
                </c:pt>
                <c:pt idx="311">
                  <c:v>96.7</c:v>
                </c:pt>
                <c:pt idx="312">
                  <c:v>97.21</c:v>
                </c:pt>
                <c:pt idx="313">
                  <c:v>97.67</c:v>
                </c:pt>
                <c:pt idx="314">
                  <c:v>98.04</c:v>
                </c:pt>
                <c:pt idx="315">
                  <c:v>98.25</c:v>
                </c:pt>
                <c:pt idx="316">
                  <c:v>98.43</c:v>
                </c:pt>
                <c:pt idx="317">
                  <c:v>98.27</c:v>
                </c:pt>
                <c:pt idx="318">
                  <c:v>98.4</c:v>
                </c:pt>
                <c:pt idx="319">
                  <c:v>98</c:v>
                </c:pt>
                <c:pt idx="320">
                  <c:v>97.51</c:v>
                </c:pt>
                <c:pt idx="321">
                  <c:v>97.37</c:v>
                </c:pt>
                <c:pt idx="322">
                  <c:v>97.33</c:v>
                </c:pt>
                <c:pt idx="323">
                  <c:v>97.43</c:v>
                </c:pt>
                <c:pt idx="324">
                  <c:v>97.54</c:v>
                </c:pt>
                <c:pt idx="325">
                  <c:v>97.54</c:v>
                </c:pt>
                <c:pt idx="326">
                  <c:v>97.37</c:v>
                </c:pt>
                <c:pt idx="327">
                  <c:v>97.15</c:v>
                </c:pt>
                <c:pt idx="328">
                  <c:v>97.1</c:v>
                </c:pt>
                <c:pt idx="329">
                  <c:v>97.31</c:v>
                </c:pt>
                <c:pt idx="330">
                  <c:v>97.69</c:v>
                </c:pt>
                <c:pt idx="331">
                  <c:v>98.09</c:v>
                </c:pt>
                <c:pt idx="332">
                  <c:v>98.41</c:v>
                </c:pt>
                <c:pt idx="333">
                  <c:v>98.62</c:v>
                </c:pt>
                <c:pt idx="334">
                  <c:v>98.8</c:v>
                </c:pt>
                <c:pt idx="335">
                  <c:v>98.9</c:v>
                </c:pt>
                <c:pt idx="336">
                  <c:v>98.97</c:v>
                </c:pt>
                <c:pt idx="337">
                  <c:v>99.12</c:v>
                </c:pt>
                <c:pt idx="338">
                  <c:v>99.35</c:v>
                </c:pt>
                <c:pt idx="339">
                  <c:v>99.52</c:v>
                </c:pt>
                <c:pt idx="340">
                  <c:v>99.5</c:v>
                </c:pt>
                <c:pt idx="341">
                  <c:v>99.31</c:v>
                </c:pt>
                <c:pt idx="342">
                  <c:v>99.03</c:v>
                </c:pt>
                <c:pt idx="343">
                  <c:v>98.71</c:v>
                </c:pt>
                <c:pt idx="344">
                  <c:v>98.41</c:v>
                </c:pt>
                <c:pt idx="345">
                  <c:v>98.16</c:v>
                </c:pt>
                <c:pt idx="346">
                  <c:v>97.99</c:v>
                </c:pt>
                <c:pt idx="347">
                  <c:v>97.98</c:v>
                </c:pt>
                <c:pt idx="348">
                  <c:v>98.18</c:v>
                </c:pt>
                <c:pt idx="349">
                  <c:v>98.48</c:v>
                </c:pt>
                <c:pt idx="350">
                  <c:v>98.84</c:v>
                </c:pt>
                <c:pt idx="351">
                  <c:v>99.19</c:v>
                </c:pt>
                <c:pt idx="352">
                  <c:v>99.49</c:v>
                </c:pt>
                <c:pt idx="353">
                  <c:v>99.79</c:v>
                </c:pt>
                <c:pt idx="354">
                  <c:v>100</c:v>
                </c:pt>
                <c:pt idx="355">
                  <c:v>100.02</c:v>
                </c:pt>
                <c:pt idx="356">
                  <c:v>99.78</c:v>
                </c:pt>
                <c:pt idx="357">
                  <c:v>99.38</c:v>
                </c:pt>
                <c:pt idx="358">
                  <c:v>98.82</c:v>
                </c:pt>
                <c:pt idx="359">
                  <c:v>98.01</c:v>
                </c:pt>
                <c:pt idx="360" c:formatCode="General">
                  <c:v>98.42</c:v>
                </c:pt>
                <c:pt idx="361" c:formatCode="General">
                  <c:v>98.4</c:v>
                </c:pt>
                <c:pt idx="362" c:formatCode="General">
                  <c:v>98.1</c:v>
                </c:pt>
                <c:pt idx="363" c:formatCode="General">
                  <c:v>97.9</c:v>
                </c:pt>
                <c:pt idx="364" c:formatCode="General">
                  <c:v>97.79</c:v>
                </c:pt>
                <c:pt idx="365" c:formatCode="General">
                  <c:v>97.8</c:v>
                </c:pt>
                <c:pt idx="366" c:formatCode="General">
                  <c:v>97.44</c:v>
                </c:pt>
                <c:pt idx="367" c:formatCode="General">
                  <c:v>97.6</c:v>
                </c:pt>
                <c:pt idx="368" c:formatCode="General">
                  <c:v>98</c:v>
                </c:pt>
                <c:pt idx="369" c:formatCode="General">
                  <c:v>98.6</c:v>
                </c:pt>
                <c:pt idx="370" c:formatCode="General">
                  <c:v>99.2</c:v>
                </c:pt>
                <c:pt idx="371" c:formatCode="General">
                  <c:v>99.9</c:v>
                </c:pt>
                <c:pt idx="372" c:formatCode="General">
                  <c:v>100.4</c:v>
                </c:pt>
                <c:pt idx="373" c:formatCode="General">
                  <c:v>100.6</c:v>
                </c:pt>
                <c:pt idx="374" c:formatCode="General">
                  <c:v>101.2</c:v>
                </c:pt>
                <c:pt idx="375" c:formatCode="General">
                  <c:v>102</c:v>
                </c:pt>
                <c:pt idx="376" c:formatCode="General">
                  <c:v>102.17</c:v>
                </c:pt>
                <c:pt idx="377" c:formatCode="General">
                  <c:v>102.2</c:v>
                </c:pt>
                <c:pt idx="378" c:formatCode="General">
                  <c:v>102.98</c:v>
                </c:pt>
              </c:numCache>
            </c:numRef>
          </c:val>
          <c:smooth val="0"/>
        </c:ser>
        <c:dLbls>
          <c:showLegendKey val="0"/>
          <c:showVal val="0"/>
          <c:showCatName val="0"/>
          <c:showSerName val="0"/>
          <c:showPercent val="0"/>
          <c:showBubbleSize val="0"/>
        </c:dLbls>
        <c:marker val="0"/>
        <c:smooth val="0"/>
        <c:axId val="673390381"/>
        <c:axId val="276876358"/>
      </c:lineChart>
      <c:dateAx>
        <c:axId val="673390381"/>
        <c:scaling>
          <c:orientation val="minMax"/>
        </c:scaling>
        <c:delete val="0"/>
        <c:axPos val="b"/>
        <c:numFmt formatCode="yyyy/mm;@"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276876358"/>
        <c:crosses val="autoZero"/>
        <c:auto val="1"/>
        <c:lblOffset val="100"/>
        <c:baseTimeUnit val="days"/>
        <c:majorUnit val="3"/>
        <c:majorTimeUnit val="years"/>
      </c:dateAx>
      <c:valAx>
        <c:axId val="276876358"/>
        <c:scaling>
          <c:orientation val="minMax"/>
          <c:min val="80"/>
        </c:scaling>
        <c:delete val="0"/>
        <c:axPos val="l"/>
        <c:majorGridlines>
          <c:spPr>
            <a:ln w="9525" cap="flat" cmpd="sng" algn="ctr">
              <a:solidFill>
                <a:schemeClr val="lt1">
                  <a:lumMod val="90200"/>
                </a:schemeClr>
              </a:solidFill>
              <a:round/>
            </a:ln>
            <a:effectLst/>
          </c:spPr>
        </c:majorGridlines>
        <c:numFmt formatCode="#,##0_);[Red]\(#,##0\)" sourceLinked="0"/>
        <c:majorTickMark val="none"/>
        <c:minorTickMark val="none"/>
        <c:tickLblPos val="nextTo"/>
        <c:spPr>
          <a:noFill/>
          <a:ln>
            <a:noFill/>
          </a:ln>
          <a:effectLst>
            <a:outerShdw blurRad="50800" dist="50800" dir="5400000" sx="9000" sy="9000" algn="ctr" rotWithShape="0">
              <a:srgbClr val="000000">
                <a:alpha val="43000"/>
              </a:srgbClr>
            </a:outerShdw>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673390381"/>
        <c:crosses val="autoZero"/>
        <c:crossBetween val="between"/>
      </c:valAx>
      <c:spPr>
        <a:noFill/>
        <a:ln>
          <a:noFill/>
        </a:ln>
        <a:effectLst/>
      </c:spPr>
    </c:plotArea>
    <c:plotVisOnly val="1"/>
    <c:dispBlanksAs val="gap"/>
    <c:showDLblsOverMax val="0"/>
    <c:extLst>
      <c:ext uri="{0b15fc19-7d7d-44ad-8c2d-2c3a37ce22c3}">
        <chartProps xmlns="https://web.wps.cn/et/2018/main" chartId="{dc132414-fcd9-47c5-b05d-84fe30970b4c}"/>
      </c:ext>
    </c:extLst>
  </c:chart>
  <c:spPr>
    <a:solidFill>
      <a:schemeClr val="bg1"/>
    </a:solidFill>
    <a:ln w="9525" cap="flat" cmpd="sng" algn="ctr">
      <a:solidFill>
        <a:schemeClr val="bg1"/>
      </a:solidFill>
      <a:round/>
    </a:ln>
    <a:effectLst/>
  </c:spPr>
  <c:txPr>
    <a:bodyPr/>
    <a:lstStyle/>
    <a:p>
      <a:pPr>
        <a:defRPr lang="zh-CN">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2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0">
      <cs:styleClr val="auto"/>
    </cs:fillRef>
    <cs:effectRef idx="0"/>
    <cs:fontRef idx="minor">
      <a:schemeClr val="dk1"/>
    </cs:fontRef>
    <cs:spPr>
      <a:ln w="28575" cap="rnd">
        <a:solidFill>
          <a:schemeClr val="phClr"/>
        </a:solidFill>
        <a:round/>
      </a:ln>
      <a:effectLst/>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02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0">
      <cs:styleClr val="auto"/>
    </cs:fillRef>
    <cs:effectRef idx="0"/>
    <cs:fontRef idx="minor">
      <a:schemeClr val="dk1"/>
    </cs:fontRef>
    <cs:spPr>
      <a:ln w="28575" cap="rnd">
        <a:solidFill>
          <a:schemeClr val="phClr"/>
        </a:solidFill>
        <a:round/>
      </a:ln>
      <a:effectLst/>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4" Type="http://schemas.openxmlformats.org/officeDocument/2006/relationships/image" Target="../media/image17.wmf"/><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endParaRPr lang="en-US" altLang="zh-CN"/>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endParaRPr lang="en-US" altLang="zh-CN"/>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themeOverride" Target="../theme/themeOverride1.xml"/><Relationship Id="rId2" Type="http://schemas.openxmlformats.org/officeDocument/2006/relationships/image" Target="../media/image6.wmf"/><Relationship Id="rId1"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7.wmf"/><Relationship Id="rId1"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7.bin"/><Relationship Id="rId8" Type="http://schemas.openxmlformats.org/officeDocument/2006/relationships/image" Target="../media/image11.wmf"/><Relationship Id="rId7" Type="http://schemas.openxmlformats.org/officeDocument/2006/relationships/oleObject" Target="../embeddings/oleObject6.bin"/><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9.wmf"/><Relationship Id="rId3" Type="http://schemas.openxmlformats.org/officeDocument/2006/relationships/oleObject" Target="../embeddings/oleObject4.bin"/><Relationship Id="rId2" Type="http://schemas.openxmlformats.org/officeDocument/2006/relationships/image" Target="../media/image8.wmf"/><Relationship Id="rId14" Type="http://schemas.openxmlformats.org/officeDocument/2006/relationships/vmlDrawing" Target="../drawings/vmlDrawing3.vml"/><Relationship Id="rId13" Type="http://schemas.openxmlformats.org/officeDocument/2006/relationships/slideLayout" Target="../slideLayouts/slideLayout2.xml"/><Relationship Id="rId12" Type="http://schemas.openxmlformats.org/officeDocument/2006/relationships/image" Target="../media/image13.wmf"/><Relationship Id="rId11" Type="http://schemas.openxmlformats.org/officeDocument/2006/relationships/oleObject" Target="../embeddings/oleObject8.bin"/><Relationship Id="rId10" Type="http://schemas.openxmlformats.org/officeDocument/2006/relationships/image" Target="../media/image12.wmf"/><Relationship Id="rId1"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9" Type="http://schemas.openxmlformats.org/officeDocument/2006/relationships/themeOverride" Target="../theme/themeOverride2.xml"/><Relationship Id="rId8" Type="http://schemas.openxmlformats.org/officeDocument/2006/relationships/image" Target="../media/image17.wmf"/><Relationship Id="rId7" Type="http://schemas.openxmlformats.org/officeDocument/2006/relationships/oleObject" Target="../embeddings/oleObject12.bin"/><Relationship Id="rId6" Type="http://schemas.openxmlformats.org/officeDocument/2006/relationships/image" Target="../media/image16.wmf"/><Relationship Id="rId5" Type="http://schemas.openxmlformats.org/officeDocument/2006/relationships/oleObject" Target="../embeddings/oleObject11.bin"/><Relationship Id="rId4" Type="http://schemas.openxmlformats.org/officeDocument/2006/relationships/image" Target="../media/image15.wmf"/><Relationship Id="rId3" Type="http://schemas.openxmlformats.org/officeDocument/2006/relationships/oleObject" Target="../embeddings/oleObject10.bin"/><Relationship Id="rId2" Type="http://schemas.openxmlformats.org/officeDocument/2006/relationships/image" Target="../media/image14.wmf"/><Relationship Id="rId11" Type="http://schemas.openxmlformats.org/officeDocument/2006/relationships/vmlDrawing" Target="../drawings/vmlDrawing4.vml"/><Relationship Id="rId10" Type="http://schemas.openxmlformats.org/officeDocument/2006/relationships/slideLayout" Target="../slideLayouts/slideLayout2.xml"/><Relationship Id="rId1"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vmlDrawing" Target="../drawings/vmlDrawing5.vml"/><Relationship Id="rId7" Type="http://schemas.openxmlformats.org/officeDocument/2006/relationships/slideLayout" Target="../slideLayouts/slideLayout2.xml"/><Relationship Id="rId6" Type="http://schemas.openxmlformats.org/officeDocument/2006/relationships/image" Target="../media/image20.wmf"/><Relationship Id="rId5" Type="http://schemas.openxmlformats.org/officeDocument/2006/relationships/oleObject" Target="../embeddings/oleObject15.bin"/><Relationship Id="rId4" Type="http://schemas.openxmlformats.org/officeDocument/2006/relationships/image" Target="../media/image19.wmf"/><Relationship Id="rId3" Type="http://schemas.openxmlformats.org/officeDocument/2006/relationships/oleObject" Target="../embeddings/oleObject14.bin"/><Relationship Id="rId2" Type="http://schemas.openxmlformats.org/officeDocument/2006/relationships/image" Target="../media/image18.wmf"/><Relationship Id="rId1"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2.xml"/></Relationships>
</file>

<file path=ppt/slides/_rels/slide28.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2.xml"/><Relationship Id="rId2" Type="http://schemas.openxmlformats.org/officeDocument/2006/relationships/image" Target="../media/image22.wmf"/><Relationship Id="rId1" Type="http://schemas.openxmlformats.org/officeDocument/2006/relationships/oleObject" Target="../embeddings/oleObject16.bin"/></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1"/>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lnSpc>
                <a:spcPct val="100000"/>
              </a:lnSpc>
              <a:spcBef>
                <a:spcPts val="1200"/>
              </a:spcBef>
              <a:buClrTx/>
              <a:buSzTx/>
              <a:buNone/>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第十四章 </a:t>
            </a:r>
            <a:b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b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宏观经济监测统计分析</a:t>
            </a:r>
            <a:endPar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第二节</a:t>
            </a:r>
            <a:r>
              <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  </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资本投入统计分析理论和方法</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一、趋势</a:t>
            </a:r>
            <a:r>
              <a:rPr lang="en-US" altLang="zh-CN" sz="3600" b="1" dirty="0">
                <a:solidFill>
                  <a:srgbClr val="0070C0"/>
                </a:solidFill>
                <a:latin typeface="楷体" panose="02010609060101010101" charset="-122"/>
                <a:ea typeface="楷体" panose="02010609060101010101" charset="-122"/>
                <a:sym typeface="+mn-ea"/>
              </a:rPr>
              <a:t>-</a:t>
            </a:r>
            <a:r>
              <a:rPr lang="zh-CN" altLang="en-US" sz="3600" b="1" dirty="0">
                <a:solidFill>
                  <a:srgbClr val="0070C0"/>
                </a:solidFill>
                <a:latin typeface="楷体" panose="02010609060101010101" charset="-122"/>
                <a:ea typeface="楷体" panose="02010609060101010101" charset="-122"/>
                <a:sym typeface="+mn-ea"/>
              </a:rPr>
              <a:t>周期分解法</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二、动态因子模型</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三、向量自回归模型</a:t>
            </a:r>
            <a:endParaRPr lang="zh-CN" altLang="en-US" sz="3600" b="1" dirty="0">
              <a:solidFill>
                <a:srgbClr val="0070C0"/>
              </a:solidFill>
              <a:latin typeface="楷体" panose="02010609060101010101" charset="-122"/>
              <a:ea typeface="楷体" panose="02010609060101010101" charset="-122"/>
              <a:sym typeface="+mn-ea"/>
            </a:endParaRP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ln>
                  <a:noFill/>
                </a:ln>
              </a:rPr>
              <a:t>宏观经济监测统计分析</a:t>
            </a:r>
            <a:endParaRPr lang="zh-CN" altLang="en-US" sz="2400" b="1">
              <a:ln>
                <a:noFill/>
              </a:l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800" b="1" dirty="0">
                <a:solidFill>
                  <a:schemeClr val="accent2"/>
                </a:solidFill>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（一）Hodrick-Prescott滤波</a:t>
            </a:r>
            <a:endParaRPr lang="zh-CN" altLang="en-US" sz="28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 HP滤波旨在将时间序列分解为平滑的趋势成分和波动的周期成分，前者揭示长期变化，后者反映短期波动。其实现分解的基本思想是，最小化趋势成分与原始序列之间的偏差，并确保趋势成分的平滑度。HP滤波，对如下目标函数做最小化：</a:t>
            </a:r>
            <a:endParaRPr lang="zh-CN" altLang="en-US" sz="2400" dirty="0">
              <a:latin typeface="华文楷体" panose="02010600040101010101" charset="-122"/>
              <a:ea typeface="华文楷体" panose="02010600040101010101" charset="-122"/>
              <a:cs typeface="华文楷体" panose="02010600040101010101" charset="-122"/>
            </a:endParaRPr>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一、趋势</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周期分解法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graphicFrame>
        <p:nvGraphicFramePr>
          <p:cNvPr id="2" name="对象 -2147482624"/>
          <p:cNvGraphicFramePr>
            <a:graphicFrameLocks noChangeAspect="1"/>
          </p:cNvGraphicFramePr>
          <p:nvPr/>
        </p:nvGraphicFramePr>
        <p:xfrm>
          <a:off x="2987675" y="4291965"/>
          <a:ext cx="6678930" cy="1005840"/>
        </p:xfrm>
        <a:graphic>
          <a:graphicData uri="http://schemas.openxmlformats.org/presentationml/2006/ole">
            <mc:AlternateContent xmlns:mc="http://schemas.openxmlformats.org/markup-compatibility/2006">
              <mc:Choice xmlns:v="urn:schemas-microsoft-com:vml" Requires="v">
                <p:oleObj spid="_x0000_s3076" name="" r:id="rId1" imgW="3035300" imgH="457200" progId="Equation.DSMT4">
                  <p:embed/>
                </p:oleObj>
              </mc:Choice>
              <mc:Fallback>
                <p:oleObj name="" r:id="rId1" imgW="3035300" imgH="457200" progId="Equation.DSMT4">
                  <p:embed/>
                  <p:pic>
                    <p:nvPicPr>
                      <p:cNvPr id="0" name="图片 3075"/>
                      <p:cNvPicPr/>
                      <p:nvPr/>
                    </p:nvPicPr>
                    <p:blipFill>
                      <a:blip r:embed="rId2"/>
                      <a:stretch>
                        <a:fillRect/>
                      </a:stretch>
                    </p:blipFill>
                    <p:spPr>
                      <a:xfrm>
                        <a:off x="2987675" y="4291965"/>
                        <a:ext cx="6678930" cy="1005840"/>
                      </a:xfrm>
                      <a:prstGeom prst="rect">
                        <a:avLst/>
                      </a:prstGeom>
                      <a:noFill/>
                      <a:ln w="38100">
                        <a:noFill/>
                        <a:miter/>
                      </a:ln>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4" name="文本框 3"/>
          <p:cNvSpPr txBox="1"/>
          <p:nvPr/>
        </p:nvSpPr>
        <p:spPr>
          <a:xfrm>
            <a:off x="934616" y="845820"/>
            <a:ext cx="10852785" cy="5812155"/>
          </a:xfrm>
          <a:prstGeom prst="rect">
            <a:avLst/>
          </a:prstGeom>
          <a:ln>
            <a:noFill/>
          </a:ln>
        </p:spPr>
        <p:txBody>
          <a:bodyPr wrap="square">
            <a:noAutofit/>
          </a:bodyPr>
          <a:lstStyle/>
          <a:p>
            <a:pPr indent="304800" algn="just" defTabSz="266700" fontAlgn="auto">
              <a:lnSpc>
                <a:spcPct val="150000"/>
              </a:lnSpc>
              <a:spcBef>
                <a:spcPct val="0"/>
              </a:spcBef>
              <a:spcAft>
                <a:spcPct val="0"/>
              </a:spcAft>
            </a:pPr>
            <a:r>
              <a:rPr lang="en-US" altLang="zh-CN" sz="2800" b="1" dirty="0">
                <a:solidFill>
                  <a:schemeClr val="accent2"/>
                </a:solidFill>
                <a:latin typeface="华文楷体" panose="02010600040101010101" charset="-122"/>
                <a:ea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sym typeface="+mn-ea"/>
              </a:rPr>
              <a:t>（二）Butterworth滤波</a:t>
            </a:r>
            <a:endParaRPr lang="zh-CN" altLang="en-US" sz="2800" b="1" dirty="0">
              <a:solidFill>
                <a:schemeClr val="accent2"/>
              </a:solidFill>
              <a:latin typeface="华文楷体" panose="02010600040101010101" charset="-122"/>
              <a:ea typeface="华文楷体" panose="02010600040101010101" charset="-122"/>
              <a:sym typeface="+mn-ea"/>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Butterworth滤波是一种经典的滤波技术，用于消除时间序列中的高频噪声，同时保留低频成分，适用于各种数据平滑和趋势提取。与</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HP</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滤波相比，Butterworth滤波在处理高频噪声方面表现更好。其传递函数为：</a:t>
            </a:r>
            <a:endPar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endParaRPr>
          </a:p>
          <a:p>
            <a:pPr indent="304800" algn="just" defTabSz="266700" fontAlgn="auto">
              <a:lnSpc>
                <a:spcPts val="4400"/>
              </a:lnSpc>
              <a:spcBef>
                <a:spcPct val="0"/>
              </a:spcBef>
              <a:spcAft>
                <a:spcPct val="0"/>
              </a:spcAft>
            </a:pPr>
            <a:endPar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endParaRPr>
          </a:p>
          <a:p>
            <a:pPr indent="304800" algn="just" defTabSz="266700" fontAlgn="auto">
              <a:lnSpc>
                <a:spcPts val="4400"/>
              </a:lnSpc>
              <a:spcBef>
                <a:spcPct val="0"/>
              </a:spcBef>
              <a:spcAft>
                <a:spcPct val="0"/>
              </a:spcAft>
            </a:pPr>
            <a:endPar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endParaRPr>
          </a:p>
          <a:p>
            <a:pPr indent="304800" algn="just" defTabSz="266700" fontAlgn="auto">
              <a:lnSpc>
                <a:spcPts val="4400"/>
              </a:lnSpc>
              <a:spcBef>
                <a:spcPct val="0"/>
              </a:spcBef>
              <a:spcAft>
                <a:spcPct val="0"/>
              </a:spcAft>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该式表示滤波器的频率响应特性：截止频率</a:t>
            </a:r>
            <a:r>
              <a:rPr lang="en-US" altLang="zh-CN"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w</a:t>
            </a:r>
            <a:r>
              <a:rPr lang="en-US" altLang="zh-CN" sz="2400" i="1" baseline="-250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c</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，决定滤波器的通带和阻带之间的分界点；阶数</a:t>
            </a:r>
            <a:r>
              <a:rPr lang="en-US" altLang="zh-CN"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n</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控制滤波器的陡峭度。较高的阶数，会导致更陡峭的频率响应，从而更有效地滤除高频噪声。</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endParaRPr>
          </a:p>
          <a:p>
            <a:pPr indent="304800" algn="just" defTabSz="266700" fontAlgn="auto">
              <a:lnSpc>
                <a:spcPts val="4400"/>
              </a:lnSpc>
              <a:spcBef>
                <a:spcPct val="0"/>
              </a:spcBef>
              <a:spcAft>
                <a:spcPct val="0"/>
              </a:spcAft>
            </a:pPr>
            <a:endPar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endParaRPr>
          </a:p>
          <a:p>
            <a:pPr indent="304800" algn="just" defTabSz="266700" fontAlgn="auto">
              <a:lnSpc>
                <a:spcPts val="4400"/>
              </a:lnSpc>
              <a:spcBef>
                <a:spcPct val="0"/>
              </a:spcBef>
              <a:spcAft>
                <a:spcPct val="0"/>
              </a:spcAft>
            </a:pP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一、趋势</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周期分解法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graphicFrame>
        <p:nvGraphicFramePr>
          <p:cNvPr id="8" name="对象 -2147482620"/>
          <p:cNvGraphicFramePr>
            <a:graphicFrameLocks noChangeAspect="1"/>
          </p:cNvGraphicFramePr>
          <p:nvPr/>
        </p:nvGraphicFramePr>
        <p:xfrm>
          <a:off x="4948555" y="3346450"/>
          <a:ext cx="2430145" cy="1008380"/>
        </p:xfrm>
        <a:graphic>
          <a:graphicData uri="http://schemas.openxmlformats.org/presentationml/2006/ole">
            <mc:AlternateContent xmlns:mc="http://schemas.openxmlformats.org/markup-compatibility/2006">
              <mc:Choice xmlns:v="urn:schemas-microsoft-com:vml" Requires="v">
                <p:oleObj spid="_x0000_s3076" name="" r:id="rId1" imgW="1384300" imgH="508000" progId="Equation.DSMT4">
                  <p:embed/>
                </p:oleObj>
              </mc:Choice>
              <mc:Fallback>
                <p:oleObj name="" r:id="rId1" imgW="1384300" imgH="508000" progId="Equation.DSMT4">
                  <p:embed/>
                  <p:pic>
                    <p:nvPicPr>
                      <p:cNvPr id="0" name="图片 3075"/>
                      <p:cNvPicPr/>
                      <p:nvPr/>
                    </p:nvPicPr>
                    <p:blipFill>
                      <a:blip r:embed="rId2"/>
                      <a:stretch>
                        <a:fillRect/>
                      </a:stretch>
                    </p:blipFill>
                    <p:spPr>
                      <a:xfrm>
                        <a:off x="4948555" y="3346450"/>
                        <a:ext cx="2430145" cy="1008380"/>
                      </a:xfrm>
                      <a:prstGeom prst="rect">
                        <a:avLst/>
                      </a:prstGeom>
                      <a:noFill/>
                      <a:ln w="38100">
                        <a:noFill/>
                        <a:miter/>
                      </a:ln>
                    </p:spPr>
                  </p:pic>
                </p:oleObj>
              </mc:Fallback>
            </mc:AlternateContent>
          </a:graphicData>
        </a:graphic>
      </p:graphicFrame>
      <p:sp>
        <p:nvSpPr>
          <p:cNvPr id="10" name="矩形 9"/>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ln>
                  <a:noFill/>
                </a:ln>
              </a:rPr>
              <a:t>宏观经济监测统计分析</a:t>
            </a:r>
            <a:endParaRPr lang="zh-CN" altLang="en-US" sz="2400" b="1">
              <a:ln>
                <a:noFill/>
              </a:l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920750" y="839470"/>
            <a:ext cx="10900410" cy="5711825"/>
          </a:xfrm>
          <a:prstGeom prst="rect">
            <a:avLst/>
          </a:prstGeom>
        </p:spPr>
        <p:txBody>
          <a:bodyPr wrap="square">
            <a:noAutofit/>
          </a:bodyPr>
          <a:lstStyle/>
          <a:p>
            <a:pPr indent="304800" algn="just" defTabSz="266700">
              <a:lnSpc>
                <a:spcPct val="150000"/>
              </a:lnSpc>
              <a:spcBef>
                <a:spcPts val="700"/>
              </a:spcBef>
              <a:buClrTx/>
              <a:buSzTx/>
              <a:buFontTx/>
            </a:pPr>
            <a:r>
              <a:rPr lang="zh-CN" altLang="en-US" sz="2800" b="1" dirty="0">
                <a:solidFill>
                  <a:schemeClr val="accent2"/>
                </a:solidFill>
                <a:latin typeface="华文楷体" panose="02010600040101010101" charset="-122"/>
                <a:ea typeface="华文楷体" panose="02010600040101010101" charset="-122"/>
              </a:rPr>
              <a:t>（三）状态空间模型</a:t>
            </a:r>
            <a:endParaRPr lang="zh-CN" altLang="en-US" sz="2800" b="1" dirty="0">
              <a:solidFill>
                <a:schemeClr val="accent2"/>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zh-CN" altLang="en-US" sz="2400" noProof="0" dirty="0">
                <a:ln>
                  <a:noFill/>
                </a:ln>
                <a:solidFill>
                  <a:srgbClr val="000000"/>
                </a:solidFill>
                <a:effectLst/>
                <a:uLnTx/>
                <a:uFillTx/>
                <a:latin typeface="华文楷体" panose="02010600040101010101" charset="-122"/>
                <a:ea typeface="华文楷体" panose="02010600040101010101" charset="-122"/>
              </a:rPr>
              <a:t>  </a:t>
            </a:r>
            <a:r>
              <a:rPr lang="en-US" altLang="zh-CN" sz="2400" noProof="0" dirty="0">
                <a:ln>
                  <a:noFill/>
                </a:ln>
                <a:solidFill>
                  <a:srgbClr val="000000"/>
                </a:solidFill>
                <a:effectLst/>
                <a:uLnTx/>
                <a:uFillTx/>
                <a:latin typeface="华文楷体" panose="02010600040101010101" charset="-122"/>
                <a:ea typeface="华文楷体" panose="02010600040101010101" charset="-122"/>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rPr>
              <a:t>状态空间模型是一种灵活的时间序列分解方法。该模型将时间序列分解为趋势、周期和随机噪声等多个成分，并利用卡尔曼滤波器进行参数估计和状态更新。状态空间模型由状态方程与观测方程组成：</a:t>
            </a:r>
            <a:endParaRPr lang="zh-CN" altLang="en-US" sz="2400" noProof="0" dirty="0">
              <a:ln>
                <a:noFill/>
              </a:ln>
              <a:solidFill>
                <a:srgbClr val="000000"/>
              </a:solidFill>
              <a:effectLst/>
              <a:uLnTx/>
              <a:uFillTx/>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sz="1600" dirty="0">
              <a:latin typeface="微软雅黑" panose="020B0503020204020204" charset="-122"/>
              <a:ea typeface="微软雅黑" panose="020B0503020204020204" charset="-122"/>
            </a:endParaRPr>
          </a:p>
          <a:p>
            <a:pPr indent="252095" algn="just" defTabSz="266700">
              <a:lnSpc>
                <a:spcPct val="150000"/>
              </a:lnSpc>
              <a:spcBef>
                <a:spcPts val="700"/>
              </a:spcBef>
              <a:spcAft>
                <a:spcPct val="0"/>
              </a:spcAft>
            </a:pPr>
            <a:endParaRPr lang="en-US" altLang="zh-CN" sz="2000" noProof="0" dirty="0">
              <a:solidFill>
                <a:srgbClr val="000000"/>
              </a:solidFill>
              <a:latin typeface="华文楷体" panose="02010600040101010101" charset="-122"/>
              <a:ea typeface="华文楷体" panose="02010600040101010101" charset="-122"/>
              <a:sym typeface="+mn-ea"/>
            </a:endParaRPr>
          </a:p>
          <a:p>
            <a:pPr indent="252095" algn="just" defTabSz="266700">
              <a:lnSpc>
                <a:spcPct val="150000"/>
              </a:lnSpc>
              <a:spcBef>
                <a:spcPts val="700"/>
              </a:spcBef>
              <a:spcAft>
                <a:spcPct val="0"/>
              </a:spcAft>
            </a:pPr>
            <a:r>
              <a:rPr lang="en-US" altLang="zh-CN" sz="2000" noProof="0" dirty="0">
                <a:solidFill>
                  <a:srgbClr val="000000"/>
                </a:solidFill>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其中，  </a:t>
            </a: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是状态变量，   是观测变量；</a:t>
            </a:r>
            <a:r>
              <a:rPr lang="zh-CN" altLang="en-US" sz="2400" b="1" noProof="0" dirty="0">
                <a:ln>
                  <a:noFill/>
                </a:ln>
                <a:solidFill>
                  <a:srgbClr val="000000"/>
                </a:solidFill>
                <a:effectLst/>
                <a:uLnTx/>
                <a:uFillTx/>
                <a:latin typeface="华文楷体" panose="02010600040101010101" charset="-122"/>
                <a:ea typeface="华文楷体" panose="02010600040101010101" charset="-122"/>
                <a:sym typeface="+mn-ea"/>
              </a:rPr>
              <a:t>F</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是状态转移矩阵，</a:t>
            </a:r>
            <a:r>
              <a:rPr lang="zh-CN" altLang="en-US" sz="2400" b="1" noProof="0" dirty="0">
                <a:ln>
                  <a:noFill/>
                </a:ln>
                <a:solidFill>
                  <a:srgbClr val="000000"/>
                </a:solidFill>
                <a:effectLst/>
                <a:uLnTx/>
                <a:uFillTx/>
                <a:latin typeface="华文楷体" panose="02010600040101010101" charset="-122"/>
                <a:ea typeface="华文楷体" panose="02010600040101010101" charset="-122"/>
                <a:sym typeface="+mn-ea"/>
              </a:rPr>
              <a:t>G</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是噪声驱动矩阵，H是观测矩阵；   是系统过程噪声，  是观测噪声。状态方程描述状态变量的动态演化，观测方程刻画观测变量与状态变量之间的联系。通过卡尔曼滤波器，可以递归地估计状态变量，并进行预测和平滑。</a:t>
            </a:r>
            <a:endPar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graphicFrame>
        <p:nvGraphicFramePr>
          <p:cNvPr id="13" name="对象 -2147482619"/>
          <p:cNvGraphicFramePr>
            <a:graphicFrameLocks noChangeAspect="1"/>
          </p:cNvGraphicFramePr>
          <p:nvPr/>
        </p:nvGraphicFramePr>
        <p:xfrm>
          <a:off x="4637405" y="3447415"/>
          <a:ext cx="2151380" cy="473075"/>
        </p:xfrm>
        <a:graphic>
          <a:graphicData uri="http://schemas.openxmlformats.org/presentationml/2006/ole">
            <mc:AlternateContent xmlns:mc="http://schemas.openxmlformats.org/markup-compatibility/2006">
              <mc:Choice xmlns:v="urn:schemas-microsoft-com:vml" Requires="v">
                <p:oleObj spid="_x0000_s14" name="" r:id="rId1" imgW="1066800" imgH="228600" progId="Equation.DSMT4">
                  <p:embed/>
                </p:oleObj>
              </mc:Choice>
              <mc:Fallback>
                <p:oleObj name="" r:id="rId1" imgW="1066800" imgH="228600" progId="Equation.DSMT4">
                  <p:embed/>
                  <p:pic>
                    <p:nvPicPr>
                      <p:cNvPr id="0" name="图片 2"/>
                      <p:cNvPicPr/>
                      <p:nvPr/>
                    </p:nvPicPr>
                    <p:blipFill>
                      <a:blip r:embed="rId2"/>
                      <a:stretch>
                        <a:fillRect/>
                      </a:stretch>
                    </p:blipFill>
                    <p:spPr>
                      <a:xfrm>
                        <a:off x="4637405" y="3447415"/>
                        <a:ext cx="2151380" cy="473075"/>
                      </a:xfrm>
                      <a:prstGeom prst="rect">
                        <a:avLst/>
                      </a:prstGeom>
                      <a:noFill/>
                      <a:ln w="38100">
                        <a:noFill/>
                        <a:miter/>
                      </a:ln>
                    </p:spPr>
                  </p:pic>
                </p:oleObj>
              </mc:Fallback>
            </mc:AlternateContent>
          </a:graphicData>
        </a:graphic>
      </p:graphicFrame>
      <p:graphicFrame>
        <p:nvGraphicFramePr>
          <p:cNvPr id="15" name="对象 14"/>
          <p:cNvGraphicFramePr>
            <a:graphicFrameLocks noChangeAspect="1"/>
          </p:cNvGraphicFramePr>
          <p:nvPr/>
        </p:nvGraphicFramePr>
        <p:xfrm>
          <a:off x="4771390" y="4107180"/>
          <a:ext cx="1720215" cy="461645"/>
        </p:xfrm>
        <a:graphic>
          <a:graphicData uri="http://schemas.openxmlformats.org/presentationml/2006/ole">
            <mc:AlternateContent xmlns:mc="http://schemas.openxmlformats.org/markup-compatibility/2006">
              <mc:Choice xmlns:v="urn:schemas-microsoft-com:vml" Requires="v">
                <p:oleObj spid="_x0000_s16" name="" r:id="rId3" imgW="876300" imgH="228600" progId="Equation.DSMT4">
                  <p:embed/>
                </p:oleObj>
              </mc:Choice>
              <mc:Fallback>
                <p:oleObj name="" r:id="rId3" imgW="876300" imgH="228600" progId="Equation.DSMT4">
                  <p:embed/>
                  <p:pic>
                    <p:nvPicPr>
                      <p:cNvPr id="0" name="图片 7"/>
                      <p:cNvPicPr/>
                      <p:nvPr/>
                    </p:nvPicPr>
                    <p:blipFill>
                      <a:blip r:embed="rId4"/>
                      <a:stretch>
                        <a:fillRect/>
                      </a:stretch>
                    </p:blipFill>
                    <p:spPr>
                      <a:xfrm>
                        <a:off x="4771390" y="4107180"/>
                        <a:ext cx="1720215" cy="461645"/>
                      </a:xfrm>
                      <a:prstGeom prst="rect">
                        <a:avLst/>
                      </a:prstGeom>
                      <a:noFill/>
                      <a:ln w="38100">
                        <a:noFill/>
                        <a:miter/>
                      </a:ln>
                    </p:spPr>
                  </p:pic>
                </p:oleObj>
              </mc:Fallback>
            </mc:AlternateContent>
          </a:graphicData>
        </a:graphic>
      </p:graphicFrame>
      <p:graphicFrame>
        <p:nvGraphicFramePr>
          <p:cNvPr id="17" name="对象 -2147482617"/>
          <p:cNvGraphicFramePr/>
          <p:nvPr/>
        </p:nvGraphicFramePr>
        <p:xfrm>
          <a:off x="2308860" y="4510405"/>
          <a:ext cx="434975" cy="365125"/>
        </p:xfrm>
        <a:graphic>
          <a:graphicData uri="http://schemas.openxmlformats.org/presentationml/2006/ole">
            <mc:AlternateContent xmlns:mc="http://schemas.openxmlformats.org/markup-compatibility/2006">
              <mc:Choice xmlns:v="urn:schemas-microsoft-com:vml" Requires="v">
                <p:oleObj spid="_x0000_s18" name="" r:id="rId5" imgW="190500" imgH="228600" progId="Equation.DSMT4">
                  <p:embed/>
                </p:oleObj>
              </mc:Choice>
              <mc:Fallback>
                <p:oleObj name="" r:id="rId5" imgW="190500" imgH="228600" progId="Equation.DSMT4">
                  <p:embed/>
                  <p:pic>
                    <p:nvPicPr>
                      <p:cNvPr id="0" name="图片 8"/>
                      <p:cNvPicPr/>
                      <p:nvPr/>
                    </p:nvPicPr>
                    <p:blipFill>
                      <a:blip r:embed="rId6"/>
                      <a:stretch>
                        <a:fillRect/>
                      </a:stretch>
                    </p:blipFill>
                    <p:spPr>
                      <a:xfrm>
                        <a:off x="2308860" y="4510405"/>
                        <a:ext cx="434975" cy="365125"/>
                      </a:xfrm>
                      <a:prstGeom prst="rect">
                        <a:avLst/>
                      </a:prstGeom>
                      <a:noFill/>
                      <a:ln w="38100">
                        <a:noFill/>
                        <a:miter/>
                      </a:ln>
                    </p:spPr>
                  </p:pic>
                </p:oleObj>
              </mc:Fallback>
            </mc:AlternateContent>
          </a:graphicData>
        </a:graphic>
      </p:graphicFrame>
      <p:graphicFrame>
        <p:nvGraphicFramePr>
          <p:cNvPr id="19" name="对象 18"/>
          <p:cNvGraphicFramePr/>
          <p:nvPr/>
        </p:nvGraphicFramePr>
        <p:xfrm>
          <a:off x="4451985" y="4510405"/>
          <a:ext cx="253365" cy="365125"/>
        </p:xfrm>
        <a:graphic>
          <a:graphicData uri="http://schemas.openxmlformats.org/presentationml/2006/ole">
            <mc:AlternateContent xmlns:mc="http://schemas.openxmlformats.org/markup-compatibility/2006">
              <mc:Choice xmlns:v="urn:schemas-microsoft-com:vml" Requires="v">
                <p:oleObj spid="_x0000_s20" name="" r:id="rId7" imgW="177800" imgH="228600" progId="Equation.DSMT4">
                  <p:embed/>
                </p:oleObj>
              </mc:Choice>
              <mc:Fallback>
                <p:oleObj name="" r:id="rId7" imgW="177800" imgH="228600" progId="Equation.DSMT4">
                  <p:embed/>
                  <p:pic>
                    <p:nvPicPr>
                      <p:cNvPr id="0" name="图片 12"/>
                      <p:cNvPicPr/>
                      <p:nvPr/>
                    </p:nvPicPr>
                    <p:blipFill>
                      <a:blip r:embed="rId8"/>
                      <a:stretch>
                        <a:fillRect/>
                      </a:stretch>
                    </p:blipFill>
                    <p:spPr>
                      <a:xfrm>
                        <a:off x="4451985" y="4510405"/>
                        <a:ext cx="253365" cy="365125"/>
                      </a:xfrm>
                      <a:prstGeom prst="rect">
                        <a:avLst/>
                      </a:prstGeom>
                      <a:noFill/>
                      <a:ln w="38100">
                        <a:noFill/>
                        <a:miter/>
                      </a:ln>
                    </p:spPr>
                  </p:pic>
                </p:oleObj>
              </mc:Fallback>
            </mc:AlternateContent>
          </a:graphicData>
        </a:graphic>
      </p:graphicFrame>
      <p:graphicFrame>
        <p:nvGraphicFramePr>
          <p:cNvPr id="21" name="对象 -2147482615"/>
          <p:cNvGraphicFramePr/>
          <p:nvPr/>
        </p:nvGraphicFramePr>
        <p:xfrm>
          <a:off x="2981325" y="5073015"/>
          <a:ext cx="395605" cy="354330"/>
        </p:xfrm>
        <a:graphic>
          <a:graphicData uri="http://schemas.openxmlformats.org/presentationml/2006/ole">
            <mc:AlternateContent xmlns:mc="http://schemas.openxmlformats.org/markup-compatibility/2006">
              <mc:Choice xmlns:v="urn:schemas-microsoft-com:vml" Requires="v">
                <p:oleObj spid="_x0000_s22" name="" r:id="rId9" imgW="165100" imgH="228600" progId="Equation.DSMT4">
                  <p:embed/>
                </p:oleObj>
              </mc:Choice>
              <mc:Fallback>
                <p:oleObj name="" r:id="rId9" imgW="165100" imgH="228600" progId="Equation.DSMT4">
                  <p:embed/>
                  <p:pic>
                    <p:nvPicPr>
                      <p:cNvPr id="0" name="图片 13"/>
                      <p:cNvPicPr/>
                      <p:nvPr/>
                    </p:nvPicPr>
                    <p:blipFill>
                      <a:blip r:embed="rId10"/>
                      <a:stretch>
                        <a:fillRect/>
                      </a:stretch>
                    </p:blipFill>
                    <p:spPr>
                      <a:xfrm>
                        <a:off x="2981325" y="5073015"/>
                        <a:ext cx="395605" cy="354330"/>
                      </a:xfrm>
                      <a:prstGeom prst="rect">
                        <a:avLst/>
                      </a:prstGeom>
                      <a:noFill/>
                      <a:ln w="38100">
                        <a:noFill/>
                        <a:miter/>
                      </a:ln>
                    </p:spPr>
                  </p:pic>
                </p:oleObj>
              </mc:Fallback>
            </mc:AlternateContent>
          </a:graphicData>
        </a:graphic>
      </p:graphicFrame>
      <p:graphicFrame>
        <p:nvGraphicFramePr>
          <p:cNvPr id="23" name="对象 -2147482614"/>
          <p:cNvGraphicFramePr/>
          <p:nvPr/>
        </p:nvGraphicFramePr>
        <p:xfrm>
          <a:off x="5615305" y="5073015"/>
          <a:ext cx="337185" cy="354330"/>
        </p:xfrm>
        <a:graphic>
          <a:graphicData uri="http://schemas.openxmlformats.org/presentationml/2006/ole">
            <mc:AlternateContent xmlns:mc="http://schemas.openxmlformats.org/markup-compatibility/2006">
              <mc:Choice xmlns:v="urn:schemas-microsoft-com:vml" Requires="v">
                <p:oleObj spid="_x0000_s3076" name="" r:id="rId11" imgW="165100" imgH="228600" progId="Equation.DSMT4">
                  <p:embed/>
                </p:oleObj>
              </mc:Choice>
              <mc:Fallback>
                <p:oleObj name="" r:id="rId11" imgW="165100" imgH="228600" progId="Equation.DSMT4">
                  <p:embed/>
                  <p:pic>
                    <p:nvPicPr>
                      <p:cNvPr id="0" name="图片 3075"/>
                      <p:cNvPicPr/>
                      <p:nvPr/>
                    </p:nvPicPr>
                    <p:blipFill>
                      <a:blip r:embed="rId12"/>
                      <a:stretch>
                        <a:fillRect/>
                      </a:stretch>
                    </p:blipFill>
                    <p:spPr>
                      <a:xfrm>
                        <a:off x="5615305" y="5073015"/>
                        <a:ext cx="337185" cy="354330"/>
                      </a:xfrm>
                      <a:prstGeom prst="rect">
                        <a:avLst/>
                      </a:prstGeom>
                      <a:noFill/>
                      <a:ln w="38100">
                        <a:noFill/>
                        <a:miter/>
                      </a:ln>
                    </p:spPr>
                  </p:pic>
                </p:oleObj>
              </mc:Fallback>
            </mc:AlternateContent>
          </a:graphicData>
        </a:graphic>
      </p:graphicFrame>
      <p:sp>
        <p:nvSpPr>
          <p:cNvPr id="24"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一、趋势</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周期分解法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25" name="矩形 24"/>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ln>
                  <a:noFill/>
                </a:ln>
              </a:rPr>
              <a:t>宏观经济监测统计分析</a:t>
            </a:r>
            <a:endParaRPr lang="zh-CN" altLang="en-US" sz="2400" b="1">
              <a:ln>
                <a:noFill/>
              </a:ln>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807720" y="838200"/>
            <a:ext cx="11013440" cy="5031105"/>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sym typeface="+mn-ea"/>
              </a:rPr>
              <a:t>（一）基本原理</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marL="0" indent="0" algn="l">
              <a:lnSpc>
                <a:spcPct val="150000"/>
              </a:lnSpc>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DFM将多个可观测变量表示为几个无法观测的共同因子的线性组合，</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algn="l">
              <a:lnSpc>
                <a:spcPct val="150000"/>
              </a:lnSpc>
            </a:pPr>
            <a:endParaRPr lang="en-US" altLang="zh-CN" sz="2400" b="0" dirty="0">
              <a:solidFill>
                <a:schemeClr val="tx1"/>
              </a:solidFill>
              <a:latin typeface="Times New Roman Regular" panose="02020603050405020304" charset="0"/>
              <a:ea typeface="华文楷体" panose="02010600040101010101" charset="-122"/>
              <a:cs typeface="Times New Roman Regular" panose="02020603050405020304" charset="0"/>
            </a:endParaRPr>
          </a:p>
          <a:p>
            <a:pPr marL="0" indent="0" algn="just">
              <a:lnSpc>
                <a:spcPct val="150000"/>
              </a:lnSpc>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b="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Y</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是</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n</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维观测变量向量，代表可观测经济数据，如GDP增长率、失业率、通货膨胀率等。</a:t>
            </a:r>
            <a:r>
              <a:rPr lang="zh-CN" altLang="en-US" sz="2400" b="1"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F</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是</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k</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维共同因子向量，用以捕捉多个观测变量的共同变化趋势，代表潜在经济状态。</a:t>
            </a: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是</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n</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k</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阶因子负载矩阵，描述共同因子对观测变量的影响，</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k</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通常远小于</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n</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a:t>
            </a: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是</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n</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维误差向量，反映无法由共同因子解释的观测变量随机波动。</a:t>
            </a:r>
            <a:endParaRPr lang="zh-CN" altLang="en-US" sz="2400" b="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marL="0" indent="0" algn="just">
              <a:lnSpc>
                <a:spcPct val="150000"/>
              </a:lnSpc>
              <a:buNone/>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共同因子</a:t>
            </a:r>
            <a:r>
              <a:rPr lang="zh-CN" altLang="en-US" sz="2400" i="1"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F</a:t>
            </a:r>
            <a:r>
              <a:rPr lang="zh-CN" altLang="en-US" sz="2400" i="1" baseline="-250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t</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的动态特征，通常被建模为一个向量自回归（VAR）过程：</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endParaRPr>
          </a:p>
          <a:p>
            <a:pPr marL="0" indent="0" algn="just">
              <a:lnSpc>
                <a:spcPct val="150000"/>
              </a:lnSpc>
              <a:buNone/>
            </a:pP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marL="0" indent="0" algn="just">
              <a:lnSpc>
                <a:spcPct val="150000"/>
              </a:lnSpc>
              <a:buNone/>
            </a:pP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二、动态因子模型</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graphicFrame>
        <p:nvGraphicFramePr>
          <p:cNvPr id="10" name="对象 -2147482613"/>
          <p:cNvGraphicFramePr>
            <a:graphicFrameLocks noChangeAspect="1"/>
          </p:cNvGraphicFramePr>
          <p:nvPr/>
        </p:nvGraphicFramePr>
        <p:xfrm>
          <a:off x="4367530" y="2261870"/>
          <a:ext cx="1728470" cy="485775"/>
        </p:xfrm>
        <a:graphic>
          <a:graphicData uri="http://schemas.openxmlformats.org/presentationml/2006/ole">
            <mc:AlternateContent xmlns:mc="http://schemas.openxmlformats.org/markup-compatibility/2006">
              <mc:Choice xmlns:v="urn:schemas-microsoft-com:vml" Requires="v">
                <p:oleObj spid="_x0000_s3076" name="" r:id="rId1" imgW="812165" imgH="228600" progId="Equation.DSMT4">
                  <p:embed/>
                </p:oleObj>
              </mc:Choice>
              <mc:Fallback>
                <p:oleObj name="" r:id="rId1" imgW="812165" imgH="228600" progId="Equation.DSMT4">
                  <p:embed/>
                  <p:pic>
                    <p:nvPicPr>
                      <p:cNvPr id="0" name="图片 3075"/>
                      <p:cNvPicPr/>
                      <p:nvPr/>
                    </p:nvPicPr>
                    <p:blipFill>
                      <a:blip r:embed="rId2"/>
                      <a:stretch>
                        <a:fillRect/>
                      </a:stretch>
                    </p:blipFill>
                    <p:spPr>
                      <a:xfrm>
                        <a:off x="4367530" y="2261870"/>
                        <a:ext cx="1728470" cy="485775"/>
                      </a:xfrm>
                      <a:prstGeom prst="rect">
                        <a:avLst/>
                      </a:prstGeom>
                      <a:noFill/>
                      <a:ln w="38100">
                        <a:noFill/>
                        <a:miter/>
                      </a:ln>
                    </p:spPr>
                  </p:pic>
                </p:oleObj>
              </mc:Fallback>
            </mc:AlternateContent>
          </a:graphicData>
        </a:graphic>
      </p:graphicFrame>
      <p:graphicFrame>
        <p:nvGraphicFramePr>
          <p:cNvPr id="13" name="对象 -2147482590"/>
          <p:cNvGraphicFramePr>
            <a:graphicFrameLocks noChangeAspect="1"/>
          </p:cNvGraphicFramePr>
          <p:nvPr/>
        </p:nvGraphicFramePr>
        <p:xfrm>
          <a:off x="2585720" y="3910330"/>
          <a:ext cx="238760" cy="238760"/>
        </p:xfrm>
        <a:graphic>
          <a:graphicData uri="http://schemas.openxmlformats.org/presentationml/2006/ole">
            <mc:AlternateContent xmlns:mc="http://schemas.openxmlformats.org/markup-compatibility/2006">
              <mc:Choice xmlns:v="urn:schemas-microsoft-com:vml" Requires="v">
                <p:oleObj spid="_x0000_s14" name="" r:id="rId3" imgW="165100" imgH="165100" progId="Equation.DSMT4">
                  <p:embed/>
                </p:oleObj>
              </mc:Choice>
              <mc:Fallback>
                <p:oleObj name="" r:id="rId3" imgW="165100" imgH="165100" progId="Equation.DSMT4">
                  <p:embed/>
                  <p:pic>
                    <p:nvPicPr>
                      <p:cNvPr id="0" name="图片 3"/>
                      <p:cNvPicPr/>
                      <p:nvPr/>
                    </p:nvPicPr>
                    <p:blipFill>
                      <a:blip r:embed="rId4"/>
                      <a:stretch>
                        <a:fillRect/>
                      </a:stretch>
                    </p:blipFill>
                    <p:spPr>
                      <a:xfrm>
                        <a:off x="2585720" y="3910330"/>
                        <a:ext cx="238760" cy="238760"/>
                      </a:xfrm>
                      <a:prstGeom prst="rect">
                        <a:avLst/>
                      </a:prstGeom>
                      <a:noFill/>
                      <a:ln w="38100">
                        <a:noFill/>
                        <a:miter/>
                      </a:ln>
                    </p:spPr>
                  </p:pic>
                </p:oleObj>
              </mc:Fallback>
            </mc:AlternateContent>
          </a:graphicData>
        </a:graphic>
      </p:graphicFrame>
      <p:graphicFrame>
        <p:nvGraphicFramePr>
          <p:cNvPr id="15" name="对象 -2147482611"/>
          <p:cNvGraphicFramePr/>
          <p:nvPr/>
        </p:nvGraphicFramePr>
        <p:xfrm>
          <a:off x="2200275" y="4394835"/>
          <a:ext cx="271145" cy="418465"/>
        </p:xfrm>
        <a:graphic>
          <a:graphicData uri="http://schemas.openxmlformats.org/presentationml/2006/ole">
            <mc:AlternateContent xmlns:mc="http://schemas.openxmlformats.org/markup-compatibility/2006">
              <mc:Choice xmlns:v="urn:schemas-microsoft-com:vml" Requires="v">
                <p:oleObj spid="_x0000_s16" name="" r:id="rId5" imgW="139700" imgH="228600" progId="Equation.DSMT4">
                  <p:embed/>
                </p:oleObj>
              </mc:Choice>
              <mc:Fallback>
                <p:oleObj name="" r:id="rId5" imgW="139700" imgH="228600" progId="Equation.DSMT4">
                  <p:embed/>
                  <p:pic>
                    <p:nvPicPr>
                      <p:cNvPr id="0" name="图片 4"/>
                      <p:cNvPicPr/>
                      <p:nvPr/>
                    </p:nvPicPr>
                    <p:blipFill>
                      <a:blip r:embed="rId6"/>
                      <a:stretch>
                        <a:fillRect/>
                      </a:stretch>
                    </p:blipFill>
                    <p:spPr>
                      <a:xfrm>
                        <a:off x="2200275" y="4394835"/>
                        <a:ext cx="271145" cy="418465"/>
                      </a:xfrm>
                      <a:prstGeom prst="rect">
                        <a:avLst/>
                      </a:prstGeom>
                      <a:noFill/>
                      <a:ln w="38100">
                        <a:noFill/>
                        <a:miter/>
                      </a:ln>
                    </p:spPr>
                  </p:pic>
                </p:oleObj>
              </mc:Fallback>
            </mc:AlternateContent>
          </a:graphicData>
        </a:graphic>
      </p:graphicFrame>
      <p:graphicFrame>
        <p:nvGraphicFramePr>
          <p:cNvPr id="17" name="对象 -2147482610"/>
          <p:cNvGraphicFramePr>
            <a:graphicFrameLocks noChangeAspect="1"/>
          </p:cNvGraphicFramePr>
          <p:nvPr/>
        </p:nvGraphicFramePr>
        <p:xfrm>
          <a:off x="4566920" y="5507990"/>
          <a:ext cx="1878965" cy="472440"/>
        </p:xfrm>
        <a:graphic>
          <a:graphicData uri="http://schemas.openxmlformats.org/presentationml/2006/ole">
            <mc:AlternateContent xmlns:mc="http://schemas.openxmlformats.org/markup-compatibility/2006">
              <mc:Choice xmlns:v="urn:schemas-microsoft-com:vml" Requires="v">
                <p:oleObj spid="_x0000_s18" name="" r:id="rId7" imgW="914400" imgH="228600" progId="Equation.DSMT4">
                  <p:embed/>
                </p:oleObj>
              </mc:Choice>
              <mc:Fallback>
                <p:oleObj name="" r:id="rId7" imgW="914400" imgH="228600" progId="Equation.DSMT4">
                  <p:embed/>
                  <p:pic>
                    <p:nvPicPr>
                      <p:cNvPr id="0" name="图片 5"/>
                      <p:cNvPicPr/>
                      <p:nvPr/>
                    </p:nvPicPr>
                    <p:blipFill>
                      <a:blip r:embed="rId8"/>
                      <a:stretch>
                        <a:fillRect/>
                      </a:stretch>
                    </p:blipFill>
                    <p:spPr>
                      <a:xfrm>
                        <a:off x="4566920" y="5507990"/>
                        <a:ext cx="1878965" cy="472440"/>
                      </a:xfrm>
                      <a:prstGeom prst="rect">
                        <a:avLst/>
                      </a:prstGeom>
                      <a:noFill/>
                      <a:ln w="38100">
                        <a:noFill/>
                        <a:miter/>
                      </a:ln>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861695" y="1060450"/>
            <a:ext cx="10959465" cy="5031105"/>
          </a:xfrm>
          <a:prstGeom prst="rect">
            <a:avLst/>
          </a:prstGeom>
        </p:spPr>
        <p:txBody>
          <a:bodyPr wrap="square">
            <a:noAutofit/>
          </a:bodyPr>
          <a:lstStyle/>
          <a:p>
            <a:pPr marL="0" indent="0" algn="l">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marL="0" indent="0" algn="l">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1.变量整合与信息提取</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0" algn="l">
              <a:lnSpc>
                <a:spcPct val="125000"/>
              </a:lnSpc>
              <a:spcBef>
                <a:spcPts val="20"/>
              </a:spcBef>
              <a:spcAft>
                <a:spcPts val="0"/>
              </a:spcAft>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DFM的核心优势在于能够整合多变量数据，识别其中隐含的共同趋势，进而提取代表经济总体状态的共同因子。</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marL="0" indent="0" algn="l">
              <a:lnSpc>
                <a:spcPct val="150000"/>
              </a:lnSpc>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2.噪声过滤与信号增强</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0" algn="l">
              <a:lnSpc>
                <a:spcPct val="125000"/>
              </a:lnSpc>
              <a:spcBef>
                <a:spcPts val="20"/>
              </a:spcBef>
              <a:spcAft>
                <a:spcPts val="0"/>
              </a:spcAft>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  通过提取共同因子，DFM可以有效地过滤掉噪声，增强经济活动的核心信号。</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marL="0" indent="0" algn="l">
              <a:lnSpc>
                <a:spcPct val="150000"/>
              </a:lnSpc>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3.实时分析与前瞻预测</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0" algn="l">
              <a:lnSpc>
                <a:spcPct val="125000"/>
              </a:lnSpc>
              <a:spcBef>
                <a:spcPts val="20"/>
              </a:spcBef>
              <a:spcAft>
                <a:spcPts val="0"/>
              </a:spcAft>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通过整合高频数据，DFM能够提供对当前经济状态的即时评估，其典型应用是实时经济活动监测</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（Nowcasting）</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，比传统经济数据更快地揭示经济状态。通过对历史数据的分析，DFM能识别经济扩张、顶峰、衰退和谷底的典型特征和前兆，从而提供前瞻性的经济周期预测。</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indent="252095" algn="l"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l"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二、动态因子模型</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2" name="文本框 1"/>
          <p:cNvSpPr txBox="1"/>
          <p:nvPr/>
        </p:nvSpPr>
        <p:spPr>
          <a:xfrm>
            <a:off x="985520" y="719455"/>
            <a:ext cx="6096000" cy="737235"/>
          </a:xfrm>
          <a:prstGeom prst="rect">
            <a:avLst/>
          </a:prstGeom>
          <a:noFill/>
        </p:spPr>
        <p:txBody>
          <a:bodyPr wrap="square" rtlCol="0" anchor="t">
            <a:spAutoFit/>
          </a:bodyPr>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（二</a:t>
            </a:r>
            <a:r>
              <a:rPr lang="zh-CN" altLang="en-US" sz="2800" b="1" dirty="0">
                <a:solidFill>
                  <a:schemeClr val="accent2"/>
                </a:solidFill>
                <a:latin typeface="华文楷体" panose="02010600040101010101" charset="-122"/>
                <a:ea typeface="华文楷体" panose="02010600040101010101" charset="-122"/>
                <a:sym typeface="+mn-ea"/>
              </a:rPr>
              <a:t>）主要优势</a:t>
            </a:r>
            <a:endParaRPr lang="zh-CN" altLang="en-US" sz="2800" b="1" dirty="0">
              <a:solidFill>
                <a:schemeClr val="accent2"/>
              </a:solidFill>
              <a:latin typeface="华文楷体" panose="02010600040101010101" charset="-122"/>
              <a:ea typeface="华文楷体" panose="02010600040101010101"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840740" y="895985"/>
            <a:ext cx="10539095" cy="524256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（一）模型结构</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noProof="0" dirty="0">
                <a:solidFill>
                  <a:srgbClr val="000000"/>
                </a:solidFill>
                <a:latin typeface="华文楷体" panose="02010600040101010101" charset="-122"/>
                <a:ea typeface="华文楷体" panose="02010600040101010101" charset="-122"/>
                <a:sym typeface="+mn-ea"/>
              </a:rPr>
              <a:t> </a:t>
            </a:r>
            <a:r>
              <a:rPr lang="zh-CN" altLang="en-US" sz="2400" noProof="0" dirty="0">
                <a:solidFill>
                  <a:srgbClr val="000000"/>
                </a:solidFill>
                <a:latin typeface="华文楷体" panose="02010600040101010101" charset="-122"/>
                <a:ea typeface="华文楷体" panose="02010600040101010101" charset="-122"/>
                <a:sym typeface="+mn-ea"/>
              </a:rPr>
              <a:t>VAR模型假设一个系统中的每个变量都是自身滞后值和其他变量滞后值的线性函数。对一个包含k个变量的系统，VAR模型的标准形式为：</a:t>
            </a:r>
            <a:endParaRPr lang="zh-CN" altLang="en-US" sz="2400" noProof="0" dirty="0">
              <a:solidFill>
                <a:srgbClr val="000000"/>
              </a:solidFill>
              <a:latin typeface="华文楷体" panose="02010600040101010101" charset="-122"/>
              <a:ea typeface="华文楷体" panose="02010600040101010101" charset="-122"/>
              <a:sym typeface="+mn-ea"/>
            </a:endParaRPr>
          </a:p>
          <a:p>
            <a:pPr indent="252095" algn="just" defTabSz="266700">
              <a:lnSpc>
                <a:spcPct val="150000"/>
              </a:lnSpc>
              <a:spcBef>
                <a:spcPts val="700"/>
              </a:spcBef>
              <a:spcAft>
                <a:spcPct val="0"/>
              </a:spcAft>
            </a:pPr>
            <a:endParaRPr lang="zh-CN" altLang="en-US" sz="2400" noProof="0" dirty="0">
              <a:solidFill>
                <a:srgbClr val="000000"/>
              </a:solidFill>
              <a:latin typeface="华文楷体" panose="02010600040101010101" charset="-122"/>
              <a:ea typeface="华文楷体" panose="02010600040101010101" charset="-122"/>
              <a:sym typeface="+mn-ea"/>
            </a:endParaRPr>
          </a:p>
          <a:p>
            <a:pPr indent="252095" algn="just" defTabSz="266700">
              <a:lnSpc>
                <a:spcPct val="150000"/>
              </a:lnSpc>
              <a:spcBef>
                <a:spcPts val="700"/>
              </a:spcBef>
              <a:spcAft>
                <a:spcPct val="0"/>
              </a:spcAft>
            </a:pPr>
            <a:r>
              <a:rPr lang="en-US" altLang="zh-CN" sz="2400" noProof="0" dirty="0">
                <a:solidFill>
                  <a:srgbClr val="000000"/>
                </a:solidFill>
                <a:latin typeface="华文楷体" panose="02010600040101010101" charset="-122"/>
                <a:ea typeface="华文楷体" panose="02010600040101010101" charset="-122"/>
              </a:rPr>
              <a:t>    </a:t>
            </a:r>
            <a:r>
              <a:rPr lang="zh-CN" altLang="en-US" sz="2400" noProof="0" dirty="0">
                <a:solidFill>
                  <a:srgbClr val="000000"/>
                </a:solidFill>
                <a:latin typeface="华文楷体" panose="02010600040101010101" charset="-122"/>
                <a:ea typeface="华文楷体" panose="02010600040101010101" charset="-122"/>
              </a:rPr>
              <a:t>其中，   是由多个经济变量构成的向量，</a:t>
            </a:r>
            <a:r>
              <a:rPr lang="zh-CN" altLang="en-US" sz="2400" b="1" noProof="0" dirty="0">
                <a:solidFill>
                  <a:srgbClr val="000000"/>
                </a:solidFill>
                <a:latin typeface="华文楷体" panose="02010600040101010101" charset="-122"/>
                <a:ea typeface="华文楷体" panose="02010600040101010101" charset="-122"/>
              </a:rPr>
              <a:t>c</a:t>
            </a:r>
            <a:r>
              <a:rPr lang="zh-CN" altLang="en-US" sz="2400" noProof="0" dirty="0">
                <a:solidFill>
                  <a:srgbClr val="000000"/>
                </a:solidFill>
                <a:latin typeface="华文楷体" panose="02010600040101010101" charset="-122"/>
                <a:ea typeface="华文楷体" panose="02010600040101010101" charset="-122"/>
              </a:rPr>
              <a:t>是常数向量，A</a:t>
            </a:r>
            <a:r>
              <a:rPr lang="zh-CN" altLang="en-US" sz="2400" baseline="-25000" noProof="0" dirty="0">
                <a:solidFill>
                  <a:srgbClr val="000000"/>
                </a:solidFill>
                <a:latin typeface="华文楷体" panose="02010600040101010101" charset="-122"/>
                <a:ea typeface="华文楷体" panose="02010600040101010101" charset="-122"/>
              </a:rPr>
              <a:t>i</a:t>
            </a:r>
            <a:r>
              <a:rPr lang="zh-CN" altLang="en-US" sz="2400" noProof="0" dirty="0">
                <a:solidFill>
                  <a:srgbClr val="000000"/>
                </a:solidFill>
                <a:latin typeface="华文楷体" panose="02010600040101010101" charset="-122"/>
                <a:ea typeface="华文楷体" panose="02010600040101010101" charset="-122"/>
              </a:rPr>
              <a:t>是滞后期的系数矩阵，</a:t>
            </a:r>
            <a:r>
              <a:rPr lang="zh-CN" altLang="en-US" sz="2400" i="1" noProof="0" dirty="0">
                <a:solidFill>
                  <a:srgbClr val="000000"/>
                </a:solidFill>
                <a:latin typeface="华文楷体" panose="02010600040101010101" charset="-122"/>
                <a:ea typeface="华文楷体" panose="02010600040101010101" charset="-122"/>
              </a:rPr>
              <a:t>p</a:t>
            </a:r>
            <a:r>
              <a:rPr lang="zh-CN" altLang="en-US" sz="2400" noProof="0" dirty="0">
                <a:solidFill>
                  <a:srgbClr val="000000"/>
                </a:solidFill>
                <a:latin typeface="华文楷体" panose="02010600040101010101" charset="-122"/>
                <a:ea typeface="华文楷体" panose="02010600040101010101" charset="-122"/>
              </a:rPr>
              <a:t>是滞后阶数，   是误差项。该模型假设各变量的当前值是其自身以及其他变量滞后值的线性组合，可以捕捉变量之间的动态交互关系，而无需对其因果关系做先验假设。</a:t>
            </a:r>
            <a:endParaRPr lang="zh-CN" altLang="en-US" sz="2400" noProof="0" dirty="0">
              <a:solidFill>
                <a:srgbClr val="000000"/>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dirty="0">
              <a:latin typeface="微软雅黑" panose="020B0503020204020204" charset="-122"/>
              <a:ea typeface="微软雅黑" panose="020B0503020204020204" charset="-122"/>
            </a:endParaRPr>
          </a:p>
          <a:p>
            <a:pPr indent="252095" algn="just" defTabSz="266700">
              <a:lnSpc>
                <a:spcPct val="150000"/>
              </a:lnSpc>
              <a:spcBef>
                <a:spcPts val="700"/>
              </a:spcBef>
              <a:spcAft>
                <a:spcPct val="0"/>
              </a:spcAft>
            </a:pPr>
            <a:endParaRPr lang="zh-CN" altLang="en-US" dirty="0">
              <a:latin typeface="微软雅黑" panose="020B0503020204020204" charset="-122"/>
              <a:ea typeface="微软雅黑" panose="020B0503020204020204"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4000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三、向量自回归模型</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graphicFrame>
        <p:nvGraphicFramePr>
          <p:cNvPr id="5" name="对象 -2147482607"/>
          <p:cNvGraphicFramePr>
            <a:graphicFrameLocks noChangeAspect="1"/>
          </p:cNvGraphicFramePr>
          <p:nvPr/>
        </p:nvGraphicFramePr>
        <p:xfrm>
          <a:off x="3267075" y="3009265"/>
          <a:ext cx="4580890" cy="419735"/>
        </p:xfrm>
        <a:graphic>
          <a:graphicData uri="http://schemas.openxmlformats.org/presentationml/2006/ole">
            <mc:AlternateContent xmlns:mc="http://schemas.openxmlformats.org/markup-compatibility/2006">
              <mc:Choice xmlns:v="urn:schemas-microsoft-com:vml" Requires="v">
                <p:oleObj spid="_x0000_s3076" name="" r:id="rId1" imgW="2552700" imgH="241300" progId="Equation.DSMT4">
                  <p:embed/>
                </p:oleObj>
              </mc:Choice>
              <mc:Fallback>
                <p:oleObj name="" r:id="rId1" imgW="2552700" imgH="241300" progId="Equation.DSMT4">
                  <p:embed/>
                  <p:pic>
                    <p:nvPicPr>
                      <p:cNvPr id="0" name="图片 3075"/>
                      <p:cNvPicPr/>
                      <p:nvPr/>
                    </p:nvPicPr>
                    <p:blipFill>
                      <a:blip r:embed="rId2"/>
                      <a:stretch>
                        <a:fillRect/>
                      </a:stretch>
                    </p:blipFill>
                    <p:spPr>
                      <a:xfrm>
                        <a:off x="3267075" y="3009265"/>
                        <a:ext cx="4580890" cy="419735"/>
                      </a:xfrm>
                      <a:prstGeom prst="rect">
                        <a:avLst/>
                      </a:prstGeom>
                      <a:noFill/>
                      <a:ln w="38100">
                        <a:noFill/>
                        <a:miter/>
                      </a:ln>
                    </p:spPr>
                  </p:pic>
                </p:oleObj>
              </mc:Fallback>
            </mc:AlternateContent>
          </a:graphicData>
        </a:graphic>
      </p:graphicFrame>
      <p:graphicFrame>
        <p:nvGraphicFramePr>
          <p:cNvPr id="7" name="对象 -2147482606"/>
          <p:cNvGraphicFramePr/>
          <p:nvPr/>
        </p:nvGraphicFramePr>
        <p:xfrm>
          <a:off x="2323465" y="3639185"/>
          <a:ext cx="316865" cy="387985"/>
        </p:xfrm>
        <a:graphic>
          <a:graphicData uri="http://schemas.openxmlformats.org/presentationml/2006/ole">
            <mc:AlternateContent xmlns:mc="http://schemas.openxmlformats.org/markup-compatibility/2006">
              <mc:Choice xmlns:v="urn:schemas-microsoft-com:vml" Requires="v">
                <p:oleObj spid="_x0000_s8" name="" r:id="rId3" imgW="177800" imgH="228600" progId="Equation.DSMT4">
                  <p:embed/>
                </p:oleObj>
              </mc:Choice>
              <mc:Fallback>
                <p:oleObj name="" r:id="rId3" imgW="177800" imgH="228600" progId="Equation.DSMT4">
                  <p:embed/>
                  <p:pic>
                    <p:nvPicPr>
                      <p:cNvPr id="0" name="图片 4"/>
                      <p:cNvPicPr/>
                      <p:nvPr/>
                    </p:nvPicPr>
                    <p:blipFill>
                      <a:blip r:embed="rId4"/>
                      <a:stretch>
                        <a:fillRect/>
                      </a:stretch>
                    </p:blipFill>
                    <p:spPr>
                      <a:xfrm>
                        <a:off x="2323465" y="3639185"/>
                        <a:ext cx="316865" cy="387985"/>
                      </a:xfrm>
                      <a:prstGeom prst="rect">
                        <a:avLst/>
                      </a:prstGeom>
                      <a:noFill/>
                      <a:ln w="38100">
                        <a:noFill/>
                        <a:miter/>
                      </a:ln>
                    </p:spPr>
                  </p:pic>
                </p:oleObj>
              </mc:Fallback>
            </mc:AlternateContent>
          </a:graphicData>
        </a:graphic>
      </p:graphicFrame>
      <p:graphicFrame>
        <p:nvGraphicFramePr>
          <p:cNvPr id="11" name="对象 -2147482605"/>
          <p:cNvGraphicFramePr/>
          <p:nvPr/>
        </p:nvGraphicFramePr>
        <p:xfrm>
          <a:off x="3841115" y="4094480"/>
          <a:ext cx="290830" cy="472440"/>
        </p:xfrm>
        <a:graphic>
          <a:graphicData uri="http://schemas.openxmlformats.org/presentationml/2006/ole">
            <mc:AlternateContent xmlns:mc="http://schemas.openxmlformats.org/markup-compatibility/2006">
              <mc:Choice xmlns:v="urn:schemas-microsoft-com:vml" Requires="v">
                <p:oleObj spid="_x0000_s12" name="" r:id="rId5" imgW="139700" imgH="228600" progId="Equation.DSMT4">
                  <p:embed/>
                </p:oleObj>
              </mc:Choice>
              <mc:Fallback>
                <p:oleObj name="" r:id="rId5" imgW="139700" imgH="228600" progId="Equation.DSMT4">
                  <p:embed/>
                  <p:pic>
                    <p:nvPicPr>
                      <p:cNvPr id="0" name="图片 5"/>
                      <p:cNvPicPr/>
                      <p:nvPr/>
                    </p:nvPicPr>
                    <p:blipFill>
                      <a:blip r:embed="rId6"/>
                      <a:stretch>
                        <a:fillRect/>
                      </a:stretch>
                    </p:blipFill>
                    <p:spPr>
                      <a:xfrm>
                        <a:off x="3841115" y="4094480"/>
                        <a:ext cx="290830" cy="472440"/>
                      </a:xfrm>
                      <a:prstGeom prst="rect">
                        <a:avLst/>
                      </a:prstGeom>
                      <a:noFill/>
                      <a:ln w="38100">
                        <a:noFill/>
                        <a:miter/>
                      </a:ln>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433070" y="604520"/>
            <a:ext cx="11535410" cy="4123690"/>
          </a:xfrm>
          <a:prstGeom prst="rect">
            <a:avLst/>
          </a:prstGeom>
        </p:spPr>
        <p:txBody>
          <a:bodyPr wrap="square">
            <a:noAutofit/>
          </a:bodyPr>
          <a:lstStyle/>
          <a:p>
            <a:pPr indent="252095" algn="just" defTabSz="266700" fontAlgn="auto">
              <a:lnSpc>
                <a:spcPts val="4400"/>
              </a:lnSpc>
              <a:spcBef>
                <a:spcPts val="700"/>
              </a:spcBef>
              <a:buClrTx/>
              <a:buSzTx/>
              <a:buFontTx/>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（二）模型估计</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304800" algn="just" defTabSz="266700" fontAlgn="auto">
              <a:lnSpc>
                <a:spcPts val="4400"/>
              </a:lnSpc>
              <a:spcBef>
                <a:spcPct val="0"/>
              </a:spcBef>
              <a:spcAft>
                <a:spcPct val="0"/>
              </a:spcAft>
            </a:pPr>
            <a:r>
              <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1.数据预处理</a:t>
            </a:r>
            <a:endPar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304800" algn="just" defTabSz="266700" fontAlgn="auto">
              <a:lnSpc>
                <a:spcPts val="4400"/>
              </a:lnSpc>
              <a:spcBef>
                <a:spcPct val="0"/>
              </a:spcBef>
              <a:spcAft>
                <a:spcPct val="0"/>
              </a:spcAft>
            </a:pPr>
            <a:r>
              <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数据预处理是构建VAR模型的重要基础，旨在确保时间序列数据的质量和模型估计的可靠性。</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endParaRPr>
          </a:p>
          <a:p>
            <a:pPr indent="304800" algn="just" defTabSz="266700" fontAlgn="auto">
              <a:lnSpc>
                <a:spcPts val="4400"/>
              </a:lnSpc>
              <a:spcBef>
                <a:spcPct val="0"/>
              </a:spcBef>
              <a:spcAft>
                <a:spcPct val="0"/>
              </a:spcAft>
            </a:pPr>
            <a:r>
              <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2.滞后阶数选择</a:t>
            </a:r>
            <a:endPar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304800" algn="just" defTabSz="266700" fontAlgn="auto">
              <a:lnSpc>
                <a:spcPts val="4400"/>
              </a:lnSpc>
              <a:spcBef>
                <a:spcPct val="0"/>
              </a:spcBef>
              <a:spcAft>
                <a:spcPct val="0"/>
              </a:spcAft>
            </a:pP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滞后期数选择是向量自回归模型构建的关键步骤，对模型拟合度、稳定性和预测能力至关重要。</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endParaRPr>
          </a:p>
          <a:p>
            <a:pPr indent="304800" algn="just" defTabSz="266700" fontAlgn="auto">
              <a:lnSpc>
                <a:spcPts val="4400"/>
              </a:lnSpc>
              <a:spcBef>
                <a:spcPct val="0"/>
              </a:spcBef>
              <a:spcAft>
                <a:spcPct val="0"/>
              </a:spcAft>
            </a:pPr>
            <a:r>
              <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3.参数估计与检验</a:t>
            </a:r>
            <a:endPar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304800" algn="just" defTabSz="266700" fontAlgn="auto">
              <a:lnSpc>
                <a:spcPts val="4400"/>
              </a:lnSpc>
              <a:buClrTx/>
              <a:buSzTx/>
              <a:buFontTx/>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rPr>
              <a:t>参数估计的目的是确定模型中的系数矩阵，以描述时间序列变量之间的动态关系。</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indent="304800" algn="just" defTabSz="266700" fontAlgn="auto">
              <a:lnSpc>
                <a:spcPts val="4400"/>
              </a:lnSpc>
              <a:spcBef>
                <a:spcPct val="0"/>
              </a:spcBef>
              <a:spcAft>
                <a:spcPct val="0"/>
              </a:spcAft>
            </a:pPr>
            <a:r>
              <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4.经济周期分析应用</a:t>
            </a:r>
            <a:endPar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800" dirty="0">
                <a:latin typeface="华文楷体" panose="02010600040101010101" charset="-122"/>
                <a:ea typeface="华文楷体" panose="02010600040101010101" charset="-122"/>
                <a:cs typeface="华文楷体" panose="02010600040101010101" charset="-122"/>
              </a:rPr>
              <a:t>  </a:t>
            </a:r>
            <a:endParaRPr lang="zh-CN" altLang="en-US" sz="2800" dirty="0">
              <a:latin typeface="华文楷体" panose="02010600040101010101" charset="-122"/>
              <a:ea typeface="华文楷体" panose="02010600040101010101" charset="-122"/>
              <a:cs typeface="华文楷体" panose="02010600040101010101" charset="-122"/>
            </a:endParaRPr>
          </a:p>
        </p:txBody>
      </p:sp>
      <p:sp>
        <p:nvSpPr>
          <p:cNvPr id="8" name="矩形 7"/>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791106" y="5042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三、向量自回归模型</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第三节  宏观经济监测预警方法</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一、发展历程</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二、建立步骤</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三、常用方法</a:t>
            </a:r>
            <a:endParaRPr lang="zh-CN" altLang="en-US" sz="3600" b="1" dirty="0">
              <a:solidFill>
                <a:srgbClr val="0070C0"/>
              </a:solidFill>
              <a:latin typeface="楷体" panose="02010609060101010101" charset="-122"/>
              <a:ea typeface="楷体" panose="02010609060101010101" charset="-122"/>
              <a:sym typeface="+mn-ea"/>
            </a:endParaRP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ln>
                  <a:noFill/>
                </a:ln>
              </a:rPr>
              <a:t>宏观经济监测统计分析</a:t>
            </a:r>
            <a:endParaRPr lang="zh-CN" altLang="en-US" sz="2400" b="1">
              <a:ln>
                <a:noFill/>
              </a:l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81025" y="816610"/>
            <a:ext cx="11315700" cy="5584190"/>
          </a:xfrm>
          <a:prstGeom prst="rect">
            <a:avLst/>
          </a:prstGeom>
        </p:spPr>
        <p:txBody>
          <a:bodyPr wrap="square">
            <a:noAutofit/>
          </a:bodyPr>
          <a:lstStyle/>
          <a:p>
            <a:pPr marL="0" indent="252095" algn="just" defTabSz="266700">
              <a:lnSpc>
                <a:spcPct val="150000"/>
              </a:lnSpc>
              <a:buClrTx/>
              <a:buSzTx/>
              <a:buFontTx/>
            </a:pP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（一）早期发展阶段（20世纪初）</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buClrTx/>
              <a:buSzTx/>
              <a:buFontTx/>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noProof="0" dirty="0">
                <a:solidFill>
                  <a:srgbClr val="000000"/>
                </a:solidFill>
                <a:latin typeface="Times New Roman" panose="02020603050405020304" pitchFamily="18" charset="0"/>
                <a:ea typeface="华文楷体" panose="02010600040101010101" charset="-122"/>
                <a:cs typeface="Times New Roman" panose="02020603050405020304" pitchFamily="18" charset="0"/>
                <a:sym typeface="+mn-ea"/>
              </a:rPr>
              <a:t>1909年，Roger Babson创立巴布森统计公司，其发布的“巴布森经济活动指数”是首个定量分析经济活动的工具。随后出现的哈佛指数产生更大影响，其构造思想和方法为许多国家所效仿。</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再度兴起阶段（</a:t>
            </a: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20</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世纪中期）</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solidFill>
                  <a:srgbClr val="000000"/>
                </a:solidFill>
                <a:latin typeface="Times New Roman" panose="02020603050405020304" pitchFamily="18" charset="0"/>
                <a:ea typeface="华文楷体" panose="02010600040101010101" charset="-122"/>
                <a:cs typeface="Times New Roman" panose="02020603050405020304" pitchFamily="18" charset="0"/>
                <a:sym typeface="+mn-ea"/>
              </a:rPr>
              <a:t>20世纪中期，随着经济统计学和计量经济学的发展，宏观经济监测预警系统再度兴起。1937年，美国NBER的Mitchell和Burns系统性探讨了经济周期的波动和扩散过程，其成果汇总于《衡量经济周期》一书，有力推动了经济波动的量化分析。</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en-US" altLang="zh-CN" sz="2000"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一、发展历程</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a:t>
            </a:r>
            <a:r>
              <a:rPr lang="en-US" altLang="zh-CN" sz="3200" b="1" dirty="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经济周期与宏观经济监测理论</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宏观经济监测预警方法</a:t>
            </a:r>
            <a:endParaRPr lang="zh-CN" altLang="en-US" sz="3200" b="1" dirty="0">
              <a:latin typeface="楷体" panose="02010609060101010101" charset="-122"/>
              <a:ea typeface="楷体" panose="02010609060101010101" charset="-122"/>
              <a:sym typeface="+mn-ea"/>
            </a:endParaRP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中国经济周期与宏观经济监测研究</a:t>
            </a:r>
            <a:endParaRPr lang="zh-CN" altLang="en-US" sz="3200" b="1" dirty="0">
              <a:latin typeface="楷体" panose="02010609060101010101" charset="-122"/>
              <a:ea typeface="楷体" panose="02010609060101010101" charset="-122"/>
              <a:sym typeface="+mn-ea"/>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经济周期统计分析方法</a:t>
            </a:r>
            <a:endParaRPr lang="zh-CN" altLang="en-US" sz="3200" b="1" dirty="0">
              <a:latin typeface="楷体" panose="02010609060101010101" charset="-122"/>
              <a:ea typeface="楷体" panose="02010609060101010101" charset="-122"/>
              <a:sym typeface="+mn-ea"/>
            </a:endParaRP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endParaRPr lang="zh-CN" altLang="en-US" b="1" dirty="0">
              <a:solidFill>
                <a:schemeClr val="accent1">
                  <a:lumMod val="50000"/>
                </a:schemeClr>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861695" y="771525"/>
            <a:ext cx="11033125" cy="5847715"/>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（三）快速发展与成熟阶段（20世纪后期）</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noProof="0" dirty="0">
                <a:solidFill>
                  <a:srgbClr val="000000"/>
                </a:solidFill>
                <a:latin typeface="华文楷体" panose="02010600040101010101" charset="-122"/>
                <a:ea typeface="华文楷体" panose="02010600040101010101" charset="-122"/>
                <a:sym typeface="+mn-ea"/>
              </a:rPr>
              <a:t> </a:t>
            </a:r>
            <a:r>
              <a:rPr lang="zh-CN" altLang="en-US" sz="2400" noProof="0" dirty="0">
                <a:solidFill>
                  <a:srgbClr val="000000"/>
                </a:solidFill>
                <a:latin typeface="华文楷体" panose="02010600040101010101" charset="-122"/>
                <a:ea typeface="华文楷体" panose="02010600040101010101" charset="-122"/>
                <a:sym typeface="+mn-ea"/>
              </a:rPr>
              <a:t>20世纪70年代，宏观经济监测预警系统取得快速发展并趋于成熟。1973年，Moore提出基准循环的方法，为准确测定经济增长的周期波动提供了新工具。基准循环使经济学家能更准确地界定经济周期的不同阶段，并为预警系统的指标选择提供了科学依据。</a:t>
            </a:r>
            <a:endParaRPr lang="zh-CN" altLang="en-US" sz="2400" b="0" noProof="0" dirty="0">
              <a:solidFill>
                <a:srgbClr val="000000"/>
              </a:solidFill>
              <a:latin typeface="华文楷体" panose="02010600040101010101" charset="-122"/>
              <a:ea typeface="华文楷体" panose="02010600040101010101" charset="-122"/>
              <a:sym typeface="+mn-ea"/>
            </a:endParaRPr>
          </a:p>
          <a:p>
            <a:pPr marL="0"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（四）走向国际化阶段（20世纪末至今）</a:t>
            </a:r>
            <a:endParaRPr lang="zh-CN" altLang="en-US" sz="2200"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r>
              <a:rPr lang="en-US" altLang="zh-CN" sz="2400" noProof="0" dirty="0">
                <a:solidFill>
                  <a:srgbClr val="000000"/>
                </a:solidFill>
                <a:latin typeface="华文楷体" panose="02010600040101010101" charset="-122"/>
                <a:ea typeface="华文楷体" panose="02010600040101010101" charset="-122"/>
                <a:sym typeface="+mn-ea"/>
              </a:rPr>
              <a:t>   </a:t>
            </a:r>
            <a:r>
              <a:rPr lang="zh-CN" altLang="en-US" sz="2400" noProof="0" dirty="0">
                <a:solidFill>
                  <a:srgbClr val="000000"/>
                </a:solidFill>
                <a:latin typeface="华文楷体" panose="02010600040101010101" charset="-122"/>
                <a:ea typeface="华文楷体" panose="02010600040101010101" charset="-122"/>
                <a:sym typeface="+mn-ea"/>
              </a:rPr>
              <a:t>20世纪末以来，全球化和经济一体化使得各国经济之间的联系更加紧密，经济波动的传导效应也更加显著。在此背景下，各国纷纷加强宏观经济监测预警系统的建设，并推动国际间的合作与数据共享。</a:t>
            </a:r>
            <a:endParaRPr kumimoji="0" lang="zh-CN" altLang="en-US" sz="2400" b="0" i="0" u="none" strike="noStrike" kern="1200" cap="none" spc="0" normalizeH="0" baseline="0" noProof="0" dirty="0">
              <a:solidFill>
                <a:srgbClr val="000000"/>
              </a:solidFill>
              <a:latin typeface="华文楷体" panose="02010600040101010101" charset="-122"/>
              <a:ea typeface="华文楷体" panose="02010600040101010101" charset="-122"/>
            </a:endParaRPr>
          </a:p>
          <a:p>
            <a:pPr marL="0" indent="252095" algn="just" defTabSz="266700">
              <a:lnSpc>
                <a:spcPct val="150000"/>
              </a:lnSpc>
              <a:spcBef>
                <a:spcPts val="700"/>
              </a:spcBef>
              <a:spcAft>
                <a:spcPct val="0"/>
              </a:spcAft>
            </a:pPr>
            <a:endParaRPr kumimoji="0" lang="zh-CN" altLang="en-US" sz="2400" b="0" i="0" u="none" strike="noStrike" kern="1200" cap="none" spc="0" normalizeH="0" baseline="0" noProof="0" dirty="0">
              <a:solidFill>
                <a:srgbClr val="000000"/>
              </a:solidFill>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8"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一、发展历程</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800735" y="370205"/>
            <a:ext cx="1117981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252095" algn="just" defTabSz="266700" fontAlgn="auto">
              <a:lnSpc>
                <a:spcPts val="2800"/>
              </a:lnSpc>
              <a:spcBef>
                <a:spcPts val="700"/>
              </a:spcBef>
              <a:spcAft>
                <a:spcPct val="0"/>
              </a:spcAft>
            </a:pPr>
            <a:endParaRPr lang="zh-CN" altLang="en-US" sz="2400" dirty="0">
              <a:latin typeface="楷体" panose="02010609060101010101" charset="-122"/>
              <a:ea typeface="楷体" panose="02010609060101010101" charset="-122"/>
              <a:sym typeface="+mn-ea"/>
            </a:endParaRPr>
          </a:p>
          <a:p>
            <a:pPr indent="252095" algn="just" defTabSz="266700" eaLnBrk="1" fontAlgn="auto" hangingPunct="1">
              <a:lnSpc>
                <a:spcPts val="3400"/>
              </a:lnSpc>
              <a:spcBef>
                <a:spcPts val="70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（一）建立指标体系</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304800" algn="just" defTabSz="266700" eaLnBrk="1" fontAlgn="auto" hangingPunct="1">
              <a:lnSpc>
                <a:spcPts val="3400"/>
              </a:lnSpc>
              <a:spcBef>
                <a:spcPts val="700"/>
              </a:spcBef>
              <a:buClrTx/>
              <a:buSzTx/>
              <a:buFontTx/>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建立指标体系是宏观经济预警系统的第一步，也是决定系统成败的关键环节。</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eaLnBrk="1" fontAlgn="auto" hangingPunct="1">
              <a:lnSpc>
                <a:spcPts val="3400"/>
              </a:lnSpc>
              <a:spcBef>
                <a:spcPts val="70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（二）数据收集与预处理</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eaLnBrk="1" fontAlgn="auto" hangingPunct="1">
              <a:lnSpc>
                <a:spcPts val="3400"/>
              </a:lnSpc>
              <a:spcBef>
                <a:spcPts val="700"/>
              </a:spcBef>
              <a:buClrTx/>
              <a:buSzTx/>
              <a:buFontTx/>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数据收集是预警系统构建的基础工作，需要从政府统计部门、国际组织和专业数据供应商等可信来源获取数据。</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252095" algn="just" defTabSz="266700" eaLnBrk="1" fontAlgn="auto" hangingPunct="1">
              <a:lnSpc>
                <a:spcPts val="3400"/>
              </a:lnSpc>
              <a:spcBef>
                <a:spcPts val="70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（三）模型建立与验证</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252095" algn="just" defTabSz="266700" eaLnBrk="1" fontAlgn="auto" hangingPunct="1">
              <a:lnSpc>
                <a:spcPts val="3400"/>
              </a:lnSpc>
              <a:spcBef>
                <a:spcPts val="700"/>
              </a:spcBef>
              <a:buClrTx/>
              <a:buSzTx/>
              <a:buFontTx/>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模型建立是预警系统的核心工作。各类模型均有其独特优势和适用场景。</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eaLnBrk="1" fontAlgn="auto" hangingPunct="1">
              <a:lnSpc>
                <a:spcPts val="3400"/>
              </a:lnSpc>
              <a:spcBef>
                <a:spcPts val="70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（四）系统监测与调整</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252095" algn="just" defTabSz="266700" eaLnBrk="1" fontAlgn="auto" hangingPunct="1">
              <a:lnSpc>
                <a:spcPts val="3400"/>
              </a:lnSpc>
              <a:spcBef>
                <a:spcPts val="700"/>
              </a:spcBef>
              <a:buClrTx/>
              <a:buSzTx/>
              <a:buFontTx/>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sym typeface="+mn-ea"/>
              </a:rPr>
              <a:t>系统监测与调整是维持预警系统长期有效性的重要环节。</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252095" algn="just" defTabSz="266700" eaLnBrk="1" fontAlgn="auto" hangingPunct="1">
              <a:lnSpc>
                <a:spcPts val="3400"/>
              </a:lnSpc>
              <a:spcBef>
                <a:spcPts val="70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（五）预警信号生成与解读</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252095" algn="just" defTabSz="266700" eaLnBrk="1" fontAlgn="auto" hangingPunct="1">
              <a:lnSpc>
                <a:spcPts val="3400"/>
              </a:lnSpc>
              <a:spcBef>
                <a:spcPts val="700"/>
              </a:spcBef>
              <a:buClrTx/>
              <a:buSzTx/>
              <a:buFontTx/>
            </a:pPr>
            <a:r>
              <a:rPr lang="en-US" altLang="zh-CN"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rPr>
              <a:t>  </a:t>
            </a:r>
            <a:r>
              <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rPr>
              <a:t>信号解读是预警系统的最终一环，其作用十分关键。</a:t>
            </a:r>
            <a:endParaRPr lang="zh-CN" altLang="en-US" sz="2400" noProof="0" dirty="0">
              <a:ln>
                <a:noFill/>
              </a:ln>
              <a:solidFill>
                <a:srgbClr val="000000"/>
              </a:solidFill>
              <a:effectLst/>
              <a:uLnTx/>
              <a:uFillTx/>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建立步骤</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476885" y="1144270"/>
            <a:ext cx="11329670" cy="156591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eaLnBrk="1" fontAlgn="auto" hangingPunct="1">
              <a:lnSpc>
                <a:spcPts val="4000"/>
              </a:lnSpc>
              <a:spcBef>
                <a:spcPts val="0"/>
              </a:spcBef>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（一）扩散指数法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fontAlgn="auto">
              <a:lnSpc>
                <a:spcPts val="4000"/>
              </a:lnSpc>
              <a:spcBef>
                <a:spcPts val="700"/>
              </a:spcBef>
            </a:pPr>
            <a:r>
              <a:rPr lang="en-US" altLang="zh-CN" sz="2400" noProof="0" dirty="0">
                <a:solidFill>
                  <a:srgbClr val="000000"/>
                </a:solidFill>
                <a:latin typeface="华文楷体" panose="02010600040101010101" charset="-122"/>
                <a:ea typeface="华文楷体" panose="02010600040101010101" charset="-122"/>
                <a:sym typeface="+mn-ea"/>
              </a:rPr>
              <a:t>     </a:t>
            </a:r>
            <a:r>
              <a:rPr lang="zh-CN" altLang="en-US" sz="2400" noProof="0" dirty="0">
                <a:solidFill>
                  <a:srgbClr val="000000"/>
                </a:solidFill>
                <a:latin typeface="华文楷体" panose="02010600040101010101" charset="-122"/>
                <a:ea typeface="华文楷体" panose="02010600040101010101" charset="-122"/>
                <a:sym typeface="+mn-ea"/>
              </a:rPr>
              <a:t>扩散指数（Diffusion Index，DI）是宏观经济监测预警的常用统计工具，其通过计算一组经济指标的扩张和收缩比例，概括经济活动的整体趋势。</a:t>
            </a:r>
            <a:endParaRPr lang="zh-CN" altLang="en-US" sz="2400" noProof="0" dirty="0">
              <a:solidFill>
                <a:srgbClr val="000000"/>
              </a:solidFill>
              <a:latin typeface="华文楷体" panose="02010600040101010101" charset="-122"/>
              <a:ea typeface="华文楷体" panose="02010600040101010101" charset="-122"/>
            </a:endParaRPr>
          </a:p>
          <a:p>
            <a:pPr indent="252095" algn="just" defTabSz="266700" fontAlgn="auto">
              <a:lnSpc>
                <a:spcPts val="3600"/>
              </a:lnSpc>
              <a:spcBef>
                <a:spcPts val="700"/>
              </a:spcBef>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三、常用方法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4" name="文本框 3"/>
          <p:cNvSpPr txBox="1"/>
          <p:nvPr/>
        </p:nvSpPr>
        <p:spPr>
          <a:xfrm>
            <a:off x="476885" y="2710180"/>
            <a:ext cx="11715115" cy="2256790"/>
          </a:xfrm>
          <a:prstGeom prst="rect">
            <a:avLst/>
          </a:prstGeom>
          <a:noFill/>
        </p:spPr>
        <p:txBody>
          <a:bodyPr wrap="square" rtlCol="0" anchor="t">
            <a:noAutofit/>
          </a:bodyPr>
          <a:p>
            <a:pPr indent="609600" algn="l" fontAlgn="auto">
              <a:lnSpc>
                <a:spcPts val="4000"/>
              </a:lnSpc>
              <a:spcBef>
                <a:spcPts val="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（二）综合指数法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609600" algn="l" fontAlgn="auto">
              <a:lnSpc>
                <a:spcPts val="4000"/>
              </a:lnSpc>
              <a:spcBef>
                <a:spcPts val="0"/>
              </a:spcBef>
              <a:buClrTx/>
              <a:buSzTx/>
              <a:buFontTx/>
            </a:pPr>
            <a:r>
              <a:rPr lang="en-US" altLang="zh-CN" sz="2400" noProof="0" dirty="0">
                <a:solidFill>
                  <a:srgbClr val="000000"/>
                </a:solidFill>
                <a:latin typeface="华文楷体" panose="02010600040101010101" charset="-122"/>
                <a:ea typeface="华文楷体" panose="02010600040101010101" charset="-122"/>
                <a:sym typeface="+mn-ea"/>
              </a:rPr>
              <a:t>综合指数分为先行指数（Leading Indicators）、同步指数（Coincident Indicators）和滞后指数（Lagging Indicators）。</a:t>
            </a:r>
            <a:r>
              <a:rPr lang="en-US" altLang="zh-CN" sz="2400" noProof="0" dirty="0">
                <a:solidFill>
                  <a:srgbClr val="000000"/>
                </a:solidFill>
                <a:latin typeface="华文楷体" panose="02010600040101010101" charset="-122"/>
                <a:ea typeface="华文楷体" panose="02010600040101010101" charset="-122"/>
                <a:sym typeface="+mn-ea"/>
              </a:rPr>
              <a:t>                </a:t>
            </a:r>
            <a:r>
              <a:rPr lang="zh-CN" altLang="en-US" sz="2400" noProof="0" dirty="0">
                <a:solidFill>
                  <a:srgbClr val="000000"/>
                </a:solidFill>
                <a:latin typeface="华文楷体" panose="02010600040101010101" charset="-122"/>
                <a:ea typeface="华文楷体" panose="02010600040101010101" charset="-122"/>
                <a:sym typeface="+mn-ea"/>
              </a:rPr>
              <a:t>   </a:t>
            </a: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indent="609600" algn="l" fontAlgn="auto">
              <a:lnSpc>
                <a:spcPts val="4000"/>
              </a:lnSpc>
              <a:spcBef>
                <a:spcPts val="0"/>
              </a:spcBef>
              <a:buClrTx/>
              <a:buSzTx/>
              <a:buFontTx/>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（三）景气指数法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indent="609600" algn="l" fontAlgn="auto">
              <a:lnSpc>
                <a:spcPts val="4000"/>
              </a:lnSpc>
              <a:spcBef>
                <a:spcPts val="0"/>
              </a:spcBef>
              <a:buClrTx/>
              <a:buSzTx/>
              <a:buFontTx/>
            </a:pPr>
            <a:r>
              <a:rPr lang="zh-CN" altLang="en-US" sz="2400" noProof="0" dirty="0">
                <a:solidFill>
                  <a:srgbClr val="000000"/>
                </a:solidFill>
                <a:latin typeface="华文楷体" panose="02010600040101010101" charset="-122"/>
                <a:ea typeface="华文楷体" panose="02010600040101010101" charset="-122"/>
                <a:sym typeface="+mn-ea"/>
              </a:rPr>
              <a:t>通过对一系列关键经济指标的量化和可视化，将复杂的经济变化简化为易于理解的信号。</a:t>
            </a:r>
            <a:endParaRPr lang="zh-CN" altLang="en-US" sz="2400" noProof="0" dirty="0">
              <a:solidFill>
                <a:srgbClr val="000000"/>
              </a:solidFill>
              <a:latin typeface="华文楷体" panose="02010600040101010101" charset="-122"/>
              <a:ea typeface="华文楷体" panose="0201060004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220" y="856615"/>
            <a:ext cx="11105515"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第四节  中国经济周期与宏观经济监测研究</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一、中国经济周期演变</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二、中国经济景气分析</a:t>
            </a: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365760" y="413385"/>
            <a:ext cx="1182560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0" fontAlgn="auto">
              <a:lnSpc>
                <a:spcPts val="3600"/>
              </a:lnSpc>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（一）高速增长阶段（1978-2000）</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eaLnBrk="0" fontAlgn="auto" hangingPunct="0">
              <a:lnSpc>
                <a:spcPts val="3600"/>
              </a:lnSpc>
              <a:spcBef>
                <a:spcPts val="700"/>
              </a:spcBef>
              <a:buClrTx/>
              <a:buSzTx/>
              <a:buFontTx/>
              <a:buNone/>
            </a:pPr>
            <a:r>
              <a:rPr lang="en-US" altLang="zh-CN" sz="2400" noProof="0" dirty="0">
                <a:solidFill>
                  <a:srgbClr val="000000"/>
                </a:solidFill>
                <a:latin typeface="华文楷体" panose="02010600040101010101" charset="-122"/>
                <a:ea typeface="华文楷体" panose="02010600040101010101" charset="-122"/>
              </a:rPr>
              <a:t>    </a:t>
            </a:r>
            <a:r>
              <a:rPr lang="zh-CN" altLang="en-US" sz="2400" noProof="0" dirty="0">
                <a:solidFill>
                  <a:srgbClr val="000000"/>
                </a:solidFill>
                <a:latin typeface="华文楷体" panose="02010600040101010101" charset="-122"/>
                <a:ea typeface="华文楷体" panose="02010600040101010101" charset="-122"/>
              </a:rPr>
              <a:t>过度依赖低成本劳动力和出口的增长模式带来显著的经济效益，但高速增长也带来资源消耗过快和环境污染加剧等负面效应。</a:t>
            </a:r>
            <a:endParaRPr lang="zh-CN" altLang="en-US" sz="2400" noProof="0" dirty="0">
              <a:solidFill>
                <a:srgbClr val="000000"/>
              </a:solidFill>
              <a:latin typeface="华文楷体" panose="02010600040101010101" charset="-122"/>
              <a:ea typeface="华文楷体" panose="02010600040101010101" charset="-122"/>
            </a:endParaRPr>
          </a:p>
          <a:p>
            <a:pPr indent="0" fontAlgn="auto">
              <a:lnSpc>
                <a:spcPts val="3600"/>
              </a:lnSpc>
              <a:buNone/>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（二）稳定增长阶段（2001-2010）</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eaLnBrk="0" fontAlgn="auto" hangingPunct="0">
              <a:lnSpc>
                <a:spcPts val="3600"/>
              </a:lnSpc>
              <a:spcBef>
                <a:spcPts val="700"/>
              </a:spcBef>
              <a:buClrTx/>
              <a:buSzTx/>
              <a:buFontTx/>
              <a:buNone/>
            </a:pPr>
            <a:r>
              <a:rPr lang="en-US" altLang="zh-CN" sz="2400" noProof="0" dirty="0">
                <a:solidFill>
                  <a:srgbClr val="000000"/>
                </a:solidFill>
                <a:latin typeface="华文楷体" panose="02010600040101010101" charset="-122"/>
                <a:ea typeface="华文楷体" panose="02010600040101010101" charset="-122"/>
              </a:rPr>
              <a:t>    中国仍保持快速增长。增长模式逐渐从依赖投资和出口向消费、投资、出口“三驾马车”平衡驱动转变，但仍存在多类制约经济持续发展的结构问题。</a:t>
            </a:r>
            <a:endParaRPr lang="en-US" altLang="zh-CN" sz="2400" noProof="0" dirty="0">
              <a:solidFill>
                <a:srgbClr val="000000"/>
              </a:solidFill>
              <a:latin typeface="华文楷体" panose="02010600040101010101" charset="-122"/>
              <a:ea typeface="华文楷体" panose="02010600040101010101" charset="-122"/>
            </a:endParaRPr>
          </a:p>
          <a:p>
            <a:pPr indent="0" fontAlgn="auto">
              <a:lnSpc>
                <a:spcPts val="3600"/>
              </a:lnSpc>
              <a:buNone/>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（三）结构调整阶段（2011-2016）</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0" fontAlgn="auto">
              <a:lnSpc>
                <a:spcPts val="3600"/>
              </a:lnSpc>
              <a:buNone/>
            </a:pPr>
            <a:r>
              <a:rPr lang="en-US" altLang="zh-CN" sz="2400" noProof="0" dirty="0">
                <a:solidFill>
                  <a:srgbClr val="000000"/>
                </a:solidFill>
                <a:latin typeface="华文楷体" panose="02010600040101010101" charset="-122"/>
                <a:ea typeface="华文楷体" panose="02010600040101010101" charset="-122"/>
              </a:rPr>
              <a:t>       全球经济复苏乏力以及国内劳动力成本上升，导致中国传统的低成本制造优势逐渐消失。同时，资源和环境约束加剧，迫使经济发展转向更加可持续的模式。</a:t>
            </a:r>
            <a:endParaRPr lang="en-US" altLang="zh-CN" sz="2400" noProof="0" dirty="0">
              <a:solidFill>
                <a:srgbClr val="000000"/>
              </a:solidFill>
              <a:latin typeface="华文楷体" panose="02010600040101010101" charset="-122"/>
              <a:ea typeface="华文楷体" panose="02010600040101010101" charset="-122"/>
            </a:endParaRPr>
          </a:p>
          <a:p>
            <a:pPr indent="0" fontAlgn="auto">
              <a:lnSpc>
                <a:spcPts val="3600"/>
              </a:lnSpc>
              <a:buNone/>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（四）高质量发展阶段（2017至今）</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0" fontAlgn="auto">
              <a:lnSpc>
                <a:spcPts val="3600"/>
              </a:lnSpc>
              <a:buNone/>
            </a:pPr>
            <a:r>
              <a:rPr lang="en-US" altLang="zh-CN" sz="2400" noProof="0" dirty="0">
                <a:solidFill>
                  <a:srgbClr val="000000"/>
                </a:solidFill>
                <a:latin typeface="华文楷体" panose="02010600040101010101" charset="-122"/>
                <a:ea typeface="华文楷体" panose="02010600040101010101" charset="-122"/>
              </a:rPr>
              <a:t>       2017年以来，中国经济进入高质量发展阶段。创新驱动成为经济发展的新引擎，政府通过资金投入、政策支持和制度创新，推动新兴产业发展，成为经济增长的新亮点。</a:t>
            </a:r>
            <a:endParaRPr lang="en-US" altLang="zh-CN" sz="2400" noProof="0" dirty="0">
              <a:solidFill>
                <a:srgbClr val="000000"/>
              </a:solidFill>
              <a:latin typeface="华文楷体" panose="02010600040101010101" charset="-122"/>
              <a:ea typeface="华文楷体" panose="02010600040101010101"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中国经济周期演变</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6" name="文本框 5"/>
          <p:cNvSpPr txBox="1"/>
          <p:nvPr/>
        </p:nvSpPr>
        <p:spPr>
          <a:xfrm>
            <a:off x="980336" y="771525"/>
            <a:ext cx="10962640" cy="562673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（一）分类指数分析</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marL="0" indent="0">
              <a:lnSpc>
                <a:spcPct val="150000"/>
              </a:lnSpc>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1.一致指数</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0">
              <a:lnSpc>
                <a:spcPct val="150000"/>
              </a:lnSpc>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一致指数反映当前经济的基本走势，由工业生产、就业、社会需求（投资、消费、外贸）、社会收入（国家税收、企业利润、居民收入）等</a:t>
            </a: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4</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方面合成。</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二、中国经济景气分析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4" name="矩形 3"/>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ln>
                  <a:noFill/>
                </a:ln>
              </a:rPr>
              <a:t>宏观经济监测统计分析</a:t>
            </a:r>
            <a:endParaRPr lang="zh-CN" altLang="en-US" sz="2400" b="1">
              <a:ln>
                <a:noFill/>
              </a:ln>
            </a:endParaRPr>
          </a:p>
        </p:txBody>
      </p:sp>
      <p:pic>
        <p:nvPicPr>
          <p:cNvPr id="5" name="图片 4"/>
          <p:cNvPicPr>
            <a:picLocks noChangeAspect="1"/>
          </p:cNvPicPr>
          <p:nvPr/>
        </p:nvPicPr>
        <p:blipFill>
          <a:blip r:embed="rId1"/>
          <a:stretch>
            <a:fillRect/>
          </a:stretch>
        </p:blipFill>
        <p:spPr>
          <a:xfrm>
            <a:off x="2199005" y="2978785"/>
            <a:ext cx="8220075" cy="341947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4" name="矩形 3"/>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64514" name="内容占位符 2"/>
          <p:cNvSpPr>
            <a:spLocks noGrp="1"/>
          </p:cNvSpPr>
          <p:nvPr>
            <p:ph idx="1"/>
          </p:nvPr>
        </p:nvSpPr>
        <p:spPr>
          <a:xfrm>
            <a:off x="1049020" y="864235"/>
            <a:ext cx="10518775" cy="4953000"/>
          </a:xfrm>
        </p:spPr>
        <p:txBody>
          <a:bodyPr vert="horz" wrap="square" lIns="91440" tIns="45720" rIns="91440" bIns="45720" anchor="t" anchorCtr="0"/>
          <a:p>
            <a:pPr marL="0" algn="l">
              <a:lnSpc>
                <a:spcPct val="150000"/>
              </a:lnSpc>
              <a:buClrTx/>
              <a:buSzTx/>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2.先行指数</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0">
              <a:lnSpc>
                <a:spcPct val="150000"/>
              </a:lnSpc>
              <a:buNone/>
            </a:pPr>
            <a:r>
              <a:rPr lang="en-US" altLang="zh-CN" sz="2000" b="0" noProof="0" dirty="0">
                <a:ln>
                  <a:noFill/>
                </a:ln>
                <a:solidFill>
                  <a:srgbClr val="000000"/>
                </a:solidFill>
                <a:effectLst/>
                <a:uLnTx/>
                <a:uFillTx/>
                <a:latin typeface="华文楷体" panose="02010600040101010101" charset="-122"/>
                <a:ea typeface="华文楷体" panose="02010600040101010101" charset="-122"/>
              </a:rPr>
              <a:t>   </a:t>
            </a:r>
            <a:r>
              <a:rPr lang="zh-CN" altLang="en-US" sz="2400" b="0" noProof="0" dirty="0">
                <a:ln>
                  <a:noFill/>
                </a:ln>
                <a:solidFill>
                  <a:srgbClr val="000000"/>
                </a:solidFill>
                <a:effectLst/>
                <a:uLnTx/>
                <a:uFillTx/>
                <a:latin typeface="华文楷体" panose="02010600040101010101" charset="-122"/>
                <a:ea typeface="华文楷体" panose="02010600040101010101" charset="-122"/>
              </a:rPr>
              <a:t>    先行指数是由一组领先于一致指数的先行指标合成，其有助于提前反映经济的转折点，可用于对经济未来的走势进行预测。</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p:txBody>
      </p:sp>
      <p:graphicFrame>
        <p:nvGraphicFramePr>
          <p:cNvPr id="15" name="图表 14"/>
          <p:cNvGraphicFramePr/>
          <p:nvPr/>
        </p:nvGraphicFramePr>
        <p:xfrm>
          <a:off x="1574800" y="2998470"/>
          <a:ext cx="9041765" cy="3115310"/>
        </p:xfrm>
        <a:graphic>
          <a:graphicData uri="http://schemas.openxmlformats.org/drawingml/2006/chart">
            <c:chart xmlns:c="http://schemas.openxmlformats.org/drawingml/2006/chart" xmlns:r="http://schemas.openxmlformats.org/officeDocument/2006/relationships" r:id="rId1"/>
          </a:graphicData>
        </a:graphic>
      </p:graphicFrame>
      <p:sp>
        <p:nvSpPr>
          <p:cNvPr id="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二、中国经济景气分析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4" name="矩形 3"/>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latin typeface="Times New Roman" panose="02020603050405020304" pitchFamily="18" charset="0"/>
                <a:cs typeface="Times New Roman" panose="02020603050405020304" pitchFamily="18" charset="0"/>
              </a:rPr>
            </a:fld>
            <a:endParaRPr lang="zh-CN" altLang="en-US" sz="2000" dirty="0" smtClean="0">
              <a:solidFill>
                <a:schemeClr val="tx1"/>
              </a:solidFill>
              <a:latin typeface="Times New Roman" panose="02020603050405020304" pitchFamily="18" charset="0"/>
              <a:cs typeface="Times New Roman" panose="02020603050405020304" pitchFamily="18" charset="0"/>
            </a:endParaRPr>
          </a:p>
        </p:txBody>
      </p:sp>
      <p:sp>
        <p:nvSpPr>
          <p:cNvPr id="64514" name="内容占位符 2"/>
          <p:cNvSpPr>
            <a:spLocks noGrp="1"/>
          </p:cNvSpPr>
          <p:nvPr>
            <p:ph idx="1"/>
          </p:nvPr>
        </p:nvSpPr>
        <p:spPr>
          <a:xfrm>
            <a:off x="861060" y="864235"/>
            <a:ext cx="10518775" cy="4953000"/>
          </a:xfrm>
        </p:spPr>
        <p:txBody>
          <a:bodyPr vert="horz" wrap="square" lIns="91440" tIns="45720" rIns="91440" bIns="45720" anchor="t" anchorCtr="0"/>
          <a:p>
            <a:pPr marL="0" indent="0">
              <a:lnSpc>
                <a:spcPct val="150000"/>
              </a:lnSpc>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3.滞后指数</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0">
              <a:lnSpc>
                <a:spcPct val="150000"/>
              </a:lnSpc>
              <a:buNone/>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滞后指数是由落后于一致指数的滞后指标合成得到，其通常在经济扩张和收缩的后期阶段才发生变化，主要用于对经济循环的峰与谷的再次确认。</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p:txBody>
      </p:sp>
      <p:graphicFrame>
        <p:nvGraphicFramePr>
          <p:cNvPr id="17" name="图表 16"/>
          <p:cNvGraphicFramePr/>
          <p:nvPr/>
        </p:nvGraphicFramePr>
        <p:xfrm>
          <a:off x="1502410" y="3030855"/>
          <a:ext cx="8818245" cy="3214370"/>
        </p:xfrm>
        <a:graphic>
          <a:graphicData uri="http://schemas.openxmlformats.org/drawingml/2006/chart">
            <c:chart xmlns:c="http://schemas.openxmlformats.org/drawingml/2006/chart" xmlns:r="http://schemas.openxmlformats.org/officeDocument/2006/relationships" r:id="rId1"/>
          </a:graphicData>
        </a:graphic>
      </p:graphicFrame>
      <p:sp>
        <p:nvSpPr>
          <p:cNvPr id="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二、中国经济景气分析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53440" y="1025525"/>
            <a:ext cx="11100435" cy="4448175"/>
          </a:xfrm>
          <a:prstGeom prst="rect">
            <a:avLst/>
          </a:prstGeom>
        </p:spPr>
        <p:txBody>
          <a:bodyPr>
            <a:noAutofit/>
          </a:bodyPr>
          <a:lstStyle/>
          <a:p>
            <a:pPr marL="0" indent="252095" algn="just" defTabSz="266700">
              <a:lnSpc>
                <a:spcPct val="150000"/>
              </a:lnSpc>
              <a:spcBef>
                <a:spcPts val="700"/>
              </a:spcBef>
              <a:spcAft>
                <a:spcPct val="0"/>
              </a:spcAft>
            </a:pPr>
            <a:r>
              <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（二）VAR模型分析</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0" algn="l" defTabSz="914400" rtl="0" eaLnBrk="1" fontAlgn="base" latinLnBrk="0" hangingPunct="1">
              <a:lnSpc>
                <a:spcPct val="150000"/>
              </a:lnSpc>
              <a:spcBef>
                <a:spcPts val="1000"/>
              </a:spcBef>
              <a:spcAft>
                <a:spcPct val="0"/>
              </a:spcAft>
              <a:buClrTx/>
              <a:buSzTx/>
              <a:buFont typeface="Wingdings" panose="05000000000000000000" pitchFamily="2" charset="2"/>
              <a:buNone/>
              <a:defRPr/>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平稳性检验</a:t>
            </a:r>
            <a:endParaRPr kumimoji="0" lang="en-US" altLang="zh-CN" sz="2400" b="1" i="0" u="none" strike="noStrike" kern="1200" cap="none" spc="0" normalizeH="0" baseline="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0" algn="l" defTabSz="914400" rtl="0" eaLnBrk="1" fontAlgn="base" latinLnBrk="0" hangingPunct="1">
              <a:lnSpc>
                <a:spcPct val="150000"/>
              </a:lnSpc>
              <a:spcBef>
                <a:spcPts val="1000"/>
              </a:spcBef>
              <a:spcAft>
                <a:spcPct val="0"/>
              </a:spcAft>
              <a:buClrTx/>
              <a:buSzTx/>
              <a:buFont typeface="Wingdings" panose="05000000000000000000" pitchFamily="2" charset="2"/>
              <a:buNone/>
              <a:defRPr/>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首先，对中国宏观经济的一致指数、先行指数和滞后指数进行平稳性检验。</a:t>
            </a:r>
            <a:endParaRPr kumimoji="0" lang="zh-CN" altLang="en-US" sz="2400" b="0" i="0" u="none" strike="noStrike" kern="1200" cap="none" spc="0" normalizeH="0" baseline="0" noProof="0" dirty="0">
              <a:ln>
                <a:noFill/>
              </a:ln>
              <a:solidFill>
                <a:srgbClr val="000000"/>
              </a:solidFill>
              <a:effectLst/>
              <a:uLnTx/>
              <a:uFillTx/>
              <a:latin typeface="华文楷体" panose="02010600040101010101" charset="-122"/>
              <a:ea typeface="华文楷体" panose="02010600040101010101" charset="-122"/>
              <a:cs typeface="+mn-cs"/>
            </a:endParaRPr>
          </a:p>
          <a:p>
            <a:pPr marL="0" marR="0" lvl="0" indent="0" algn="l" defTabSz="914400" rtl="0" eaLnBrk="1" fontAlgn="base" latinLnBrk="0" hangingPunct="1">
              <a:lnSpc>
                <a:spcPct val="150000"/>
              </a:lnSpc>
              <a:spcBef>
                <a:spcPts val="1000"/>
              </a:spcBef>
              <a:spcAft>
                <a:spcPct val="0"/>
              </a:spcAft>
              <a:buClrTx/>
              <a:buSzTx/>
              <a:buFont typeface="Wingdings" panose="05000000000000000000" pitchFamily="2" charset="2"/>
              <a:buNone/>
              <a:defRPr/>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2.基本模型</a:t>
            </a:r>
            <a:endParaRPr kumimoji="0" lang="en-US" altLang="zh-CN" sz="2400" b="1" i="0" u="none" strike="noStrike" kern="1200" cap="none" spc="0" normalizeH="0" baseline="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0" algn="l" defTabSz="914400" rtl="0" eaLnBrk="1" fontAlgn="base" latinLnBrk="0" hangingPunct="1">
              <a:lnSpc>
                <a:spcPct val="150000"/>
              </a:lnSpc>
              <a:spcBef>
                <a:spcPts val="1000"/>
              </a:spcBef>
              <a:spcAft>
                <a:spcPct val="0"/>
              </a:spcAft>
              <a:buClrTx/>
              <a:buSzTx/>
              <a:buFont typeface="Wingdings" panose="05000000000000000000" pitchFamily="2" charset="2"/>
              <a:buNone/>
              <a:defRPr/>
            </a:pP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          </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通过平稳性检验之后，构建如下</a:t>
            </a:r>
            <a:r>
              <a:rPr lang="en-US" altLang="zh-CN" sz="2400" noProof="0" dirty="0">
                <a:ln>
                  <a:noFill/>
                </a:ln>
                <a:solidFill>
                  <a:srgbClr val="000000"/>
                </a:solidFill>
                <a:effectLst/>
                <a:uLnTx/>
                <a:uFillTx/>
                <a:latin typeface="华文楷体" panose="02010600040101010101" charset="-122"/>
                <a:ea typeface="华文楷体" panose="02010600040101010101" charset="-122"/>
                <a:sym typeface="+mn-ea"/>
              </a:rPr>
              <a:t>VAR</a:t>
            </a: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模型：</a:t>
            </a:r>
            <a:r>
              <a:rPr lang="en-US" altLang="zh-CN" dirty="0">
                <a:solidFill>
                  <a:srgbClr val="000000"/>
                </a:solidFill>
                <a:latin typeface="华文楷体" panose="02010600040101010101" charset="-122"/>
                <a:ea typeface="华文楷体" panose="02010600040101010101" charset="-122"/>
                <a:cs typeface="华文楷体" panose="02010600040101010101" charset="-122"/>
              </a:rPr>
              <a:t> </a:t>
            </a:r>
            <a:endParaRPr lang="en-US" altLang="zh-CN" dirty="0">
              <a:solidFill>
                <a:srgbClr val="000000"/>
              </a:solidFill>
              <a:latin typeface="华文楷体" panose="02010600040101010101" charset="-122"/>
              <a:ea typeface="华文楷体" panose="02010600040101010101" charset="-122"/>
              <a:cs typeface="华文楷体" panose="02010600040101010101" charset="-122"/>
            </a:endParaRPr>
          </a:p>
          <a:p>
            <a:pPr marL="0" marR="0" lvl="0" indent="0" algn="l" defTabSz="914400" rtl="0" eaLnBrk="1" fontAlgn="base" latinLnBrk="0" hangingPunct="1">
              <a:lnSpc>
                <a:spcPct val="150000"/>
              </a:lnSpc>
              <a:spcBef>
                <a:spcPts val="1000"/>
              </a:spcBef>
              <a:spcAft>
                <a:spcPct val="0"/>
              </a:spcAft>
              <a:buClrTx/>
              <a:buSzTx/>
              <a:buFont typeface="Wingdings" panose="05000000000000000000" pitchFamily="2" charset="2"/>
              <a:buNone/>
              <a:defRPr/>
            </a:pPr>
            <a:endParaRPr lang="zh-CN" altLang="en-US" dirty="0">
              <a:solidFill>
                <a:srgbClr val="000000"/>
              </a:solidFill>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graphicFrame>
        <p:nvGraphicFramePr>
          <p:cNvPr id="2" name="对象 -2147482587"/>
          <p:cNvGraphicFramePr>
            <a:graphicFrameLocks noChangeAspect="1"/>
          </p:cNvGraphicFramePr>
          <p:nvPr/>
        </p:nvGraphicFramePr>
        <p:xfrm>
          <a:off x="2152015" y="4731385"/>
          <a:ext cx="7063740" cy="1148715"/>
        </p:xfrm>
        <a:graphic>
          <a:graphicData uri="http://schemas.openxmlformats.org/presentationml/2006/ole">
            <mc:AlternateContent xmlns:mc="http://schemas.openxmlformats.org/markup-compatibility/2006">
              <mc:Choice xmlns:v="urn:schemas-microsoft-com:vml" Requires="v">
                <p:oleObj spid="_x0000_s3076" name="" r:id="rId1" imgW="5016500" imgH="736600" progId="Equation.DSMT4">
                  <p:embed/>
                </p:oleObj>
              </mc:Choice>
              <mc:Fallback>
                <p:oleObj name="" r:id="rId1" imgW="5016500" imgH="736600" progId="Equation.DSMT4">
                  <p:embed/>
                  <p:pic>
                    <p:nvPicPr>
                      <p:cNvPr id="0" name="图片 3075"/>
                      <p:cNvPicPr/>
                      <p:nvPr/>
                    </p:nvPicPr>
                    <p:blipFill>
                      <a:blip r:embed="rId2"/>
                      <a:stretch>
                        <a:fillRect/>
                      </a:stretch>
                    </p:blipFill>
                    <p:spPr>
                      <a:xfrm>
                        <a:off x="2152015" y="4731385"/>
                        <a:ext cx="7063740" cy="1148715"/>
                      </a:xfrm>
                      <a:prstGeom prst="rect">
                        <a:avLst/>
                      </a:prstGeom>
                      <a:noFill/>
                      <a:ln w="38100">
                        <a:noFill/>
                        <a:miter/>
                      </a:ln>
                    </p:spPr>
                  </p:pic>
                </p:oleObj>
              </mc:Fallback>
            </mc:AlternateContent>
          </a:graphicData>
        </a:graphic>
      </p:graphicFrame>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二、中国经济景气分析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742940" y="1025525"/>
            <a:ext cx="4073525" cy="424180"/>
          </a:xfrm>
          <a:prstGeom prst="rect">
            <a:avLst/>
          </a:prstGeom>
          <a:noFill/>
        </p:spPr>
        <p:txBody>
          <a:bodyPr wrap="square" rtlCol="0">
            <a:noAutofit/>
          </a:bodyPr>
          <a:p>
            <a:endParaRPr lang="zh-CN" alt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4" name="矩形 3"/>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64514" name="内容占位符 2"/>
          <p:cNvSpPr>
            <a:spLocks noGrp="1"/>
          </p:cNvSpPr>
          <p:nvPr>
            <p:ph idx="1"/>
          </p:nvPr>
        </p:nvSpPr>
        <p:spPr>
          <a:xfrm>
            <a:off x="862330" y="781050"/>
            <a:ext cx="10958830" cy="4953000"/>
          </a:xfrm>
        </p:spPr>
        <p:txBody>
          <a:bodyPr vert="horz" wrap="square" lIns="91440" tIns="45720" rIns="91440" bIns="45720" anchor="t" anchorCtr="0"/>
          <a:p>
            <a:pPr marL="0" indent="0">
              <a:lnSpc>
                <a:spcPct val="150000"/>
              </a:lnSpc>
              <a:buNone/>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3.脉冲响应分析</a:t>
            </a:r>
            <a:endParaRPr kumimoji="0" lang="en-US" altLang="zh-CN" sz="2400" b="1" i="0" u="none" strike="noStrike" kern="1200" cap="none" spc="0" normalizeH="0" baseline="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0" algn="l" defTabSz="914400" rtl="0" eaLnBrk="1" fontAlgn="auto" latinLnBrk="0" hangingPunct="1">
              <a:lnSpc>
                <a:spcPct val="150000"/>
              </a:lnSpc>
              <a:spcBef>
                <a:spcPts val="1000"/>
              </a:spcBef>
              <a:spcAft>
                <a:spcPts val="0"/>
              </a:spcAft>
              <a:buClrTx/>
              <a:buSzTx/>
              <a:buFont typeface="Wingdings" panose="05000000000000000000" pitchFamily="2" charset="2"/>
              <a:buNone/>
              <a:defRPr/>
            </a:pPr>
            <a:r>
              <a:rPr lang="en-US" altLang="zh-CN" sz="2400" noProof="0" dirty="0">
                <a:ln>
                  <a:noFill/>
                </a:ln>
                <a:effectLst/>
                <a:uLnTx/>
                <a:uFillTx/>
                <a:latin typeface="华文楷体" panose="02010600040101010101" charset="-122"/>
                <a:ea typeface="华文楷体" panose="02010600040101010101" charset="-122"/>
                <a:sym typeface="+mn-ea"/>
              </a:rPr>
              <a:t>       </a:t>
            </a:r>
            <a:r>
              <a:rPr lang="zh-CN" altLang="en-US" sz="2400" noProof="0" dirty="0">
                <a:ln>
                  <a:noFill/>
                </a:ln>
                <a:effectLst/>
                <a:uLnTx/>
                <a:uFillTx/>
                <a:latin typeface="华文楷体" panose="02010600040101010101" charset="-122"/>
                <a:ea typeface="华文楷体" panose="02010600040101010101" charset="-122"/>
                <a:sym typeface="+mn-ea"/>
              </a:rPr>
              <a:t>脉冲响应函数用于分析一个变量变动一个标准差的冲击，对系统中各变量的影响。</a:t>
            </a:r>
            <a:endParaRPr lang="zh-CN" altLang="en-US" sz="2400" b="0" noProof="0" dirty="0">
              <a:ln>
                <a:noFill/>
              </a:ln>
              <a:solidFill>
                <a:srgbClr val="000000"/>
              </a:solidFill>
              <a:effectLst/>
              <a:uLnTx/>
              <a:uFillTx/>
              <a:latin typeface="华文楷体" panose="02010600040101010101" charset="-122"/>
              <a:ea typeface="华文楷体" panose="02010600040101010101" charset="-122"/>
            </a:endParaRPr>
          </a:p>
        </p:txBody>
      </p:sp>
      <p:pic>
        <p:nvPicPr>
          <p:cNvPr id="2" name="图片 3" descr="IMG_256"/>
          <p:cNvPicPr>
            <a:picLocks noChangeAspect="1"/>
          </p:cNvPicPr>
          <p:nvPr/>
        </p:nvPicPr>
        <p:blipFill>
          <a:blip r:embed="rId1"/>
          <a:stretch>
            <a:fillRect/>
          </a:stretch>
        </p:blipFill>
        <p:spPr>
          <a:xfrm>
            <a:off x="2231390" y="2404745"/>
            <a:ext cx="7576820" cy="3924300"/>
          </a:xfrm>
          <a:prstGeom prst="rect">
            <a:avLst/>
          </a:prstGeom>
          <a:noFill/>
          <a:ln w="9525">
            <a:noFill/>
          </a:ln>
        </p:spPr>
      </p:pic>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二、中国经济景气分析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algn="ctr" fontAlgn="auto">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经济周期与宏观经济监测理论</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一、经济周期的概念、分类及理论</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二、宏观经济监测理论</a:t>
            </a: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p:sp>
        <p:nvSpPr>
          <p:cNvPr id="4" name="矩形 3"/>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64514" name="内容占位符 2"/>
          <p:cNvSpPr>
            <a:spLocks noGrp="1"/>
          </p:cNvSpPr>
          <p:nvPr>
            <p:ph idx="1"/>
          </p:nvPr>
        </p:nvSpPr>
        <p:spPr>
          <a:xfrm>
            <a:off x="1007745" y="0"/>
            <a:ext cx="10959465" cy="4953000"/>
          </a:xfrm>
        </p:spPr>
        <p:txBody>
          <a:bodyPr vert="horz" wrap="square" lIns="91440" tIns="45720" rIns="91440" bIns="45720" anchor="t" anchorCtr="0"/>
          <a:p>
            <a:pPr marL="0" marR="0" lvl="0" indent="0" algn="l" defTabSz="914400" rtl="0" eaLnBrk="1" fontAlgn="auto" latinLnBrk="0" hangingPunct="1">
              <a:lnSpc>
                <a:spcPct val="150000"/>
              </a:lnSpc>
              <a:spcBef>
                <a:spcPts val="1000"/>
              </a:spcBef>
              <a:spcAft>
                <a:spcPts val="0"/>
              </a:spcAft>
              <a:buClrTx/>
              <a:buSzTx/>
              <a:buFont typeface="Wingdings" panose="05000000000000000000" pitchFamily="2" charset="2"/>
              <a:buNone/>
              <a:defRPr/>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marL="0" marR="0" lvl="0" indent="0" algn="l" defTabSz="914400" rtl="0" eaLnBrk="1" fontAlgn="auto" latinLnBrk="0" hangingPunct="1">
              <a:lnSpc>
                <a:spcPct val="150000"/>
              </a:lnSpc>
              <a:spcBef>
                <a:spcPts val="1000"/>
              </a:spcBef>
              <a:spcAft>
                <a:spcPts val="0"/>
              </a:spcAft>
              <a:buClrTx/>
              <a:buSzTx/>
              <a:buFont typeface="Wingdings" panose="05000000000000000000" pitchFamily="2" charset="2"/>
              <a:buNone/>
              <a:defRPr/>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4.方差分解</a:t>
            </a:r>
            <a:endParaRPr kumimoji="0" lang="en-US" altLang="zh-CN" sz="2400" b="1" i="0" u="none" strike="noStrike" kern="1200" cap="none" spc="0" normalizeH="0" baseline="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marR="0" lvl="0" indent="0" algn="l" defTabSz="914400" rtl="0" fontAlgn="auto">
              <a:lnSpc>
                <a:spcPct val="100000"/>
              </a:lnSpc>
              <a:spcBef>
                <a:spcPts val="1000"/>
              </a:spcBef>
              <a:spcAft>
                <a:spcPts val="0"/>
              </a:spcAft>
              <a:buClrTx/>
              <a:buSzTx/>
              <a:buFont typeface="Wingdings" panose="05000000000000000000" pitchFamily="2" charset="2"/>
              <a:buNone/>
              <a:defRPr/>
            </a:pPr>
            <a:r>
              <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rPr>
              <a:t>       方差分解可以确定每个变量在预测误差方差中的贡献。一致指数的方差在短期内主要由自身变动解释；但随着时间推移，先行指数对一致指数方差的贡献明显增加，表明先行指数是解释一致指数变化的重要因素；自始至终，滞后指数对一致指数的方差都几乎没有影响。</a:t>
            </a:r>
            <a:endParaRPr lang="zh-CN" altLang="en-US" sz="2400" noProof="0" dirty="0">
              <a:ln>
                <a:noFill/>
              </a:ln>
              <a:solidFill>
                <a:srgbClr val="000000"/>
              </a:solidFill>
              <a:effectLst/>
              <a:uLnTx/>
              <a:uFillTx/>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二、中国经济景气分析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pic>
        <p:nvPicPr>
          <p:cNvPr id="7" name="图片 6"/>
          <p:cNvPicPr>
            <a:picLocks noChangeAspect="1"/>
          </p:cNvPicPr>
          <p:nvPr/>
        </p:nvPicPr>
        <p:blipFill>
          <a:blip r:embed="rId1"/>
          <a:stretch>
            <a:fillRect/>
          </a:stretch>
        </p:blipFill>
        <p:spPr>
          <a:xfrm>
            <a:off x="2083435" y="2889250"/>
            <a:ext cx="8334375" cy="363918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224280" y="1617345"/>
            <a:ext cx="10314940" cy="4503420"/>
          </a:xfrm>
        </p:spPr>
        <p:txBody>
          <a:bodyPr>
            <a:noAutofit/>
          </a:bodyPr>
          <a:lstStyle/>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1</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介绍经济周期的四个阶段，并说明每个阶段的主要特征。</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2</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经济周期分为短周期、中周期和长周期，分别列举其主要影响因素。</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3</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什么是动态因子模型？说明其在经济周期分析中的作用和应用。</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4</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说明扩散指数的计算方法和应用场景，并讨论其在经济周期分析中的优势和局限。</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5</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什么是景气指数法？说明其基本原理和计算步骤，并讨论其优缺点。</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6</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总结改革开放以来中国经济周期各阶段的主要特征</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并探讨其驱动因素。</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615315" y="909320"/>
            <a:ext cx="11386820" cy="4909185"/>
          </a:xfrm>
          <a:ln w="25400">
            <a:noFill/>
          </a:ln>
          <a:effectLst>
            <a:outerShdw blurRad="50800" dist="50800" dir="5400000" algn="ctr" rotWithShape="0">
              <a:schemeClr val="accent5">
                <a:lumMod val="20000"/>
                <a:lumOff val="80000"/>
              </a:schemeClr>
            </a:outerShdw>
          </a:effectLst>
        </p:spPr>
        <p:txBody>
          <a:bodyPr>
            <a:normAutofit/>
          </a:bodyPr>
          <a:lstStyle/>
          <a:p>
            <a:pPr fontAlgn="auto">
              <a:lnSpc>
                <a:spcPts val="3400"/>
              </a:lnSpc>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3400"/>
              </a:lnSpc>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rPr>
              <a:t>经济周期（Economic Cycle）是国民经济运行中，以若干年为周期呈现起伏交替的规律性波动。国内生产总值、就业率、通货膨胀、投资等经济变量，通常具有经济周期。一个完整的经济周期可划分为两部分，从谷底到峰值为上升期，从峰值到下一个谷底为下降期。引入潜在趋势后，可进一步划分为繁荣期（Prosperity）、衰退期（Recession）、萧条期（Depression）与复苏期（Recovery）等四个阶段。</a:t>
            </a:r>
            <a:endParaRPr lang="zh-CN" altLang="en-US" sz="2400" dirty="0">
              <a:latin typeface="微软雅黑" panose="020B0503020204020204" charset="-122"/>
              <a:ea typeface="微软雅黑" panose="020B0503020204020204" charset="-122"/>
            </a:endParaRPr>
          </a:p>
          <a:p>
            <a:pPr>
              <a:lnSpc>
                <a:spcPct val="150000"/>
              </a:lnSpc>
              <a:buNone/>
            </a:pPr>
            <a:endParaRPr lang="zh-CN" altLang="en-US" sz="2400" dirty="0">
              <a:latin typeface="微软雅黑" panose="020B0503020204020204" charset="-122"/>
              <a:ea typeface="微软雅黑" panose="020B0503020204020204"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一、经济周期的概念、分类及理论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pic>
        <p:nvPicPr>
          <p:cNvPr id="18" name="图片 18" descr="C:\Users\Administrator\AppData\Local\Microsoft\Windows\Temporary Internet Files\Content.Word\经济周期图ha1.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2989580" y="3648075"/>
            <a:ext cx="6364605" cy="3093720"/>
          </a:xfrm>
          <a:prstGeom prst="rect">
            <a:avLst/>
          </a:prstGeom>
          <a:noFill/>
          <a:ln>
            <a:noFill/>
          </a:ln>
        </p:spPr>
      </p:pic>
      <p:sp>
        <p:nvSpPr>
          <p:cNvPr id="2" name="文本框 1"/>
          <p:cNvSpPr txBox="1"/>
          <p:nvPr/>
        </p:nvSpPr>
        <p:spPr>
          <a:xfrm>
            <a:off x="1270635" y="909320"/>
            <a:ext cx="6096000" cy="521970"/>
          </a:xfrm>
          <a:prstGeom prst="rect">
            <a:avLst/>
          </a:prstGeom>
          <a:noFill/>
        </p:spPr>
        <p:txBody>
          <a:bodyPr wrap="square" rtlCol="0" anchor="t">
            <a:spAutoFit/>
          </a:bodyPr>
          <a:p>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（一）基本概念</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13410" y="1296035"/>
            <a:ext cx="11367135"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endParaRPr lang="en-US" altLang="zh-CN" sz="2400" b="1" dirty="0">
              <a:latin typeface="华文楷体" panose="02010600040101010101" charset="-122"/>
              <a:ea typeface="华文楷体" panose="02010600040101010101" charset="-122"/>
            </a:endParaRPr>
          </a:p>
          <a:p>
            <a:pPr indent="0" fontAlgn="auto">
              <a:lnSpc>
                <a:spcPct val="150000"/>
              </a:lnSpc>
              <a:spcBef>
                <a:spcPts val="0"/>
              </a:spcBef>
            </a:pPr>
            <a:r>
              <a:rPr lang="en-US" altLang="zh-CN" sz="2400" b="1"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根据周期波动的持续时间，经济周期常分为短周期（基钦周期）、中周期（朱格拉周期）与长周期（康德拉季耶夫周期）。</a:t>
            </a:r>
            <a:endParaRPr lang="zh-CN" altLang="en-US" sz="2400" dirty="0">
              <a:latin typeface="华文楷体" panose="02010600040101010101" charset="-122"/>
              <a:ea typeface="华文楷体" panose="02010600040101010101" charset="-122"/>
            </a:endParaRPr>
          </a:p>
          <a:p>
            <a:pPr indent="0" fontAlgn="auto">
              <a:lnSpc>
                <a:spcPct val="150000"/>
              </a:lnSpc>
              <a:spcBef>
                <a:spcPts val="0"/>
              </a:spcBef>
            </a:pPr>
            <a:r>
              <a:rPr lang="zh-CN" altLang="en-US" sz="2400" dirty="0">
                <a:latin typeface="华文楷体" panose="02010600040101010101" charset="-122"/>
                <a:ea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短周期。</a:t>
            </a:r>
            <a:r>
              <a:rPr lang="zh-CN" altLang="en-US" sz="2400" dirty="0">
                <a:latin typeface="华文楷体" panose="02010600040101010101" charset="-122"/>
                <a:ea typeface="华文楷体" panose="02010600040101010101" charset="-122"/>
              </a:rPr>
              <a:t>对应库存周期，约为</a:t>
            </a:r>
            <a:r>
              <a:rPr lang="zh-CN" altLang="en-US" sz="2400" dirty="0">
                <a:latin typeface="华文楷体" panose="02010600040101010101" charset="-122"/>
                <a:ea typeface="华文楷体" panose="02010600040101010101" charset="-122"/>
              </a:rPr>
              <a:t>3-5年，主要受市场需求波动、生产计划调整和外部经济环境影响。其以库存调整为核心，与企业短期投资决策和市场需求变化密切相关。</a:t>
            </a:r>
            <a:endParaRPr lang="zh-CN" altLang="en-US" sz="2400" dirty="0">
              <a:latin typeface="华文楷体" panose="02010600040101010101" charset="-122"/>
              <a:ea typeface="华文楷体" panose="02010600040101010101" charset="-122"/>
            </a:endParaRPr>
          </a:p>
          <a:p>
            <a:pPr indent="0" fontAlgn="auto">
              <a:lnSpc>
                <a:spcPct val="150000"/>
              </a:lnSpc>
              <a:spcBef>
                <a:spcPts val="0"/>
              </a:spcBef>
            </a:pPr>
            <a:r>
              <a:rPr lang="zh-CN" altLang="en-US" sz="2400" dirty="0">
                <a:latin typeface="华文楷体" panose="02010600040101010101" charset="-122"/>
                <a:ea typeface="华文楷体" panose="02010600040101010101" charset="-122"/>
              </a:rPr>
              <a:t>    </a:t>
            </a:r>
            <a:r>
              <a:rPr lang="en-US" altLang="zh-CN" sz="2400" dirty="0">
                <a:latin typeface="华文楷体" panose="02010600040101010101" charset="-122"/>
                <a:ea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2.中周期。</a:t>
            </a:r>
            <a:r>
              <a:rPr lang="zh-CN" altLang="en-US" sz="2400" dirty="0">
                <a:latin typeface="华文楷体" panose="02010600040101010101" charset="-122"/>
                <a:ea typeface="华文楷体" panose="02010600040101010101" charset="-122"/>
              </a:rPr>
              <a:t>源于固定资产投资波动，通常为</a:t>
            </a:r>
            <a:r>
              <a:rPr lang="zh-CN" altLang="en-US" sz="2400" dirty="0">
                <a:latin typeface="华文楷体" panose="02010600040101010101" charset="-122"/>
                <a:ea typeface="华文楷体" panose="02010600040101010101" charset="-122"/>
              </a:rPr>
              <a:t>5-10年，主要受企业投资决策、技术进步和融资环境影响，并受政府的产业政策和经济调控措施的调节。</a:t>
            </a:r>
            <a:endParaRPr lang="zh-CN" altLang="en-US" sz="2400" dirty="0">
              <a:latin typeface="华文楷体" panose="02010600040101010101" charset="-122"/>
              <a:ea typeface="华文楷体" panose="02010600040101010101" charset="-122"/>
            </a:endParaRPr>
          </a:p>
          <a:p>
            <a:pPr indent="0" fontAlgn="auto">
              <a:lnSpc>
                <a:spcPct val="150000"/>
              </a:lnSpc>
              <a:spcBef>
                <a:spcPts val="0"/>
              </a:spcBef>
            </a:pPr>
            <a:r>
              <a:rPr lang="zh-CN" altLang="en-US" sz="2400" dirty="0">
                <a:latin typeface="华文楷体" panose="02010600040101010101" charset="-122"/>
                <a:ea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3.长周期。</a:t>
            </a:r>
            <a:r>
              <a:rPr lang="zh-CN" altLang="en-US" sz="2400" dirty="0">
                <a:latin typeface="华文楷体" panose="02010600040101010101" charset="-122"/>
                <a:ea typeface="华文楷体" panose="02010600040101010101" charset="-122"/>
              </a:rPr>
              <a:t>平均为</a:t>
            </a:r>
            <a:r>
              <a:rPr lang="zh-CN" altLang="en-US" sz="2400" dirty="0">
                <a:latin typeface="华文楷体" panose="02010600040101010101" charset="-122"/>
                <a:ea typeface="华文楷体" panose="02010600040101010101" charset="-122"/>
              </a:rPr>
              <a:t>50-60年，主要由技术创新、产业变迁和经济制度变革驱动，通常包含多个短周期和中周期，其伴随重大的技术突破进而引发新的长期经济增长。</a:t>
            </a:r>
            <a:endParaRPr lang="zh-CN" altLang="en-US" sz="2400" dirty="0">
              <a:latin typeface="华文楷体" panose="02010600040101010101" charset="-122"/>
              <a:ea typeface="华文楷体" panose="02010600040101010101" charset="-122"/>
            </a:endParaRPr>
          </a:p>
          <a:p>
            <a:pPr indent="0" fontAlgn="auto">
              <a:lnSpc>
                <a:spcPct val="150000"/>
              </a:lnSpc>
              <a:spcBef>
                <a:spcPts val="0"/>
              </a:spcBef>
            </a:pPr>
            <a:endParaRPr lang="zh-CN" altLang="en-US"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一、经济周期的概念、分类及理论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a:ln>
                  <a:noFill/>
                </a:ln>
              </a:rPr>
              <a:t>宏观经济监测统计分析</a:t>
            </a:r>
            <a:endParaRPr lang="zh-CN" altLang="en-US" sz="2400" b="1">
              <a:ln>
                <a:noFill/>
              </a:ln>
            </a:endParaRPr>
          </a:p>
        </p:txBody>
      </p:sp>
      <p:sp>
        <p:nvSpPr>
          <p:cNvPr id="4" name="文本框 3"/>
          <p:cNvSpPr txBox="1"/>
          <p:nvPr/>
        </p:nvSpPr>
        <p:spPr>
          <a:xfrm>
            <a:off x="1058545" y="774065"/>
            <a:ext cx="6096000" cy="521970"/>
          </a:xfrm>
          <a:prstGeom prst="rect">
            <a:avLst/>
          </a:prstGeom>
          <a:noFill/>
        </p:spPr>
        <p:txBody>
          <a:bodyPr wrap="square" rtlCol="0" anchor="t">
            <a:spAutoFit/>
          </a:bodyPr>
          <a:p>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（二）常见分类</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7535" y="1456055"/>
            <a:ext cx="11594465" cy="5474335"/>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fontAlgn="auto">
              <a:lnSpc>
                <a:spcPts val="4000"/>
              </a:lnSpc>
              <a:spcBef>
                <a:spcPts val="0"/>
              </a:spcBef>
            </a:pPr>
            <a:r>
              <a:rPr lang="en-US" altLang="zh-CN" sz="2400" dirty="0">
                <a:latin typeface="华文楷体" panose="02010600040101010101" charset="-122"/>
                <a:ea typeface="华文楷体" panose="02010600040101010101" charset="-122"/>
                <a:sym typeface="+mn-ea"/>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传统经济周期理论。</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先后涌现出太阳黑子论、消费不足论、心理论、货币论、投资过度论，以及创新推动论等。上述理论基于不同视角，均有一定解释能力。</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0" fontAlgn="auto">
              <a:lnSpc>
                <a:spcPts val="4000"/>
              </a:lnSpc>
              <a:spcBef>
                <a:spcPts val="0"/>
              </a:spcBef>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2.新凯恩斯主义理论。</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传统凯恩斯主义强调，总需求不足是导致经济衰退的主要原因，主张通过扩张性政策刺激需求。新凯恩斯主义者发展这一观点，创造性地提出价格与工资的粘性理论，认为市场因价格粘性不能迅速调整到均衡状态从而导致经济波动。</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0" fontAlgn="auto">
              <a:lnSpc>
                <a:spcPts val="4000"/>
              </a:lnSpc>
              <a:spcBef>
                <a:spcPts val="0"/>
              </a:spcBef>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3.实际经济周期理论。</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该理论认为经济周期主要由技术进步、新产品开发等外生的实际因素冲击引起，强调理性预期和市场适应机制在经济波动中的作用。</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RBC</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理论指出，经济主体面对外部冲击时会调整其行为，这种调整会通过市场机制传播而引发经济周期。</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fontAlgn="auto">
              <a:lnSpc>
                <a:spcPct val="150000"/>
              </a:lnSpc>
              <a:spcBef>
                <a:spcPct val="50000"/>
              </a:spcBef>
            </a:pP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一、经济周期的概念、分类及理论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4" name="文本框 3"/>
          <p:cNvSpPr txBox="1"/>
          <p:nvPr/>
        </p:nvSpPr>
        <p:spPr>
          <a:xfrm>
            <a:off x="1068070" y="852805"/>
            <a:ext cx="6096000" cy="521970"/>
          </a:xfrm>
          <a:prstGeom prst="rect">
            <a:avLst/>
          </a:prstGeom>
          <a:noFill/>
        </p:spPr>
        <p:txBody>
          <a:bodyPr wrap="square" rtlCol="0" anchor="t">
            <a:spAutoFit/>
          </a:bodyPr>
          <a:p>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（三）相关理论</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charset="-122"/>
              <a:ea typeface="微软雅黑" panose="020B0503020204020204" charset="-122"/>
            </a:endParaRPr>
          </a:p>
        </p:txBody>
      </p:sp>
      <p:sp>
        <p:nvSpPr>
          <p:cNvPr id="23559" name="Rectangle 7"/>
          <p:cNvSpPr>
            <a:spLocks noGrp="1" noRot="1" noChangeArrowheads="1"/>
          </p:cNvSpPr>
          <p:nvPr>
            <p:ph idx="1"/>
          </p:nvPr>
        </p:nvSpPr>
        <p:spPr>
          <a:xfrm>
            <a:off x="557530" y="1289050"/>
            <a:ext cx="11457305" cy="5330190"/>
          </a:xfrm>
          <a:ln>
            <a:noFill/>
          </a:ln>
        </p:spPr>
        <p:txBody>
          <a:bodyPr>
            <a:noAutofit/>
          </a:bodyPr>
          <a:lstStyle/>
          <a:p>
            <a:pPr fontAlgn="auto">
              <a:lnSpc>
                <a:spcPts val="3400"/>
              </a:lnSpc>
              <a:spcBef>
                <a:spcPts val="0"/>
              </a:spcBef>
              <a:buFontTx/>
              <a:buNone/>
            </a:pPr>
            <a:r>
              <a:rPr lang="en-US" altLang="zh-CN" sz="2400" dirty="0">
                <a:latin typeface="微软雅黑" panose="020B0503020204020204" charset="-122"/>
                <a:ea typeface="微软雅黑" panose="020B0503020204020204" charset="-122"/>
              </a:rPr>
              <a:t>   </a:t>
            </a:r>
            <a:r>
              <a:rPr lang="zh-CN" altLang="en-US" sz="2400" dirty="0">
                <a:latin typeface="华文楷体" panose="02010600040101010101" charset="-122"/>
                <a:ea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1.国民收入核算</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4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国民收入核算是宏观经济监测的基石，其提供了一种系统方法和基本框架，收集和分析各类经济活动数据以衡量一国的经济表现，并帮助决策者识别经济发展的驱动因素和潜在问题。</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4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凯恩斯主义理论</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4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该理论强调政府在经济发展中的积极作用，构成宏观经济监测的重要理论基础。通过财政政策和货币政策，政府可以调节总需求、减少失业率并刺激经济增长。近百年来，凯恩斯主义理论虽几经浮沉，但从未远去。</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4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3.货币主义理论</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algn="l" fontAlgn="auto">
              <a:lnSpc>
                <a:spcPts val="3400"/>
              </a:lnSpc>
              <a:spcBef>
                <a:spcPts val="0"/>
              </a:spcBef>
              <a:buClrTx/>
              <a:buSzTx/>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       货币主义理论的立场迥异于凯恩斯主义理论，其反对过度的政府干预，主张通过市场机制调节经济活动。该理论强调货币供应量对国民经济的关键决定作用，认为货币政策应专注于控制货币供应，以维持价格稳定和经济增长。</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200"/>
              </a:lnSpc>
              <a:spcBef>
                <a:spcPts val="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二、宏观经济监测理论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57530" y="659448"/>
            <a:ext cx="5080000" cy="737235"/>
          </a:xfrm>
          <a:prstGeom prst="rect">
            <a:avLst/>
          </a:prstGeom>
        </p:spPr>
        <p:txBody>
          <a:bodyPr>
            <a:spAutoFit/>
          </a:bodyPr>
          <a:p>
            <a:pPr marL="0" indent="252095" algn="just" defTabSz="266700">
              <a:lnSpc>
                <a:spcPct val="150000"/>
              </a:lnSpc>
              <a:spcBef>
                <a:spcPts val="700"/>
              </a:spcBef>
              <a:buClrTx/>
              <a:buSzTx/>
              <a:buFontTx/>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（一）基本理论</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7" dur="500"/>
                                        <p:tgtEl>
                                          <p:spTgt spid="2355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3559">
                                            <p:txEl>
                                              <p:pRg st="5" end="5"/>
                                            </p:txEl>
                                          </p:spTgt>
                                        </p:tgtEl>
                                        <p:attrNameLst>
                                          <p:attrName>style.visibility</p:attrName>
                                        </p:attrNameLst>
                                      </p:cBhvr>
                                      <p:to>
                                        <p:strVal val="visible"/>
                                      </p:to>
                                    </p:set>
                                    <p:animEffect transition="in" filter="blinds(horizontal)">
                                      <p:cBhvr>
                                        <p:cTn id="32" dur="500"/>
                                        <p:tgtEl>
                                          <p:spTgt spid="235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1.经济周期</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理论</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经济周期理论研究经济波动的规律，分析经济体在繁荣、衰退、萧条和复苏四个阶段的动态变化。经济周期理论旨在识别导致周期的决定因素，如投资波动、货币政策、外部冲击等。理解经济周期的内在机制有助于政策制定者采取适当对策，缓解经济波动的负面影响。</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2.国际经济学</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随着全球化加深，国际经济联系对一国经济的影响越来越大。国际经济学关注跨国经济活动及其对一国经济的影响，主要涉及国际贸易、国际金融、汇率制度等，均构成宏观经济监测的重要领域。</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二、宏观经济监测理论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5080000" cy="737235"/>
          </a:xfrm>
          <a:prstGeom prst="rect">
            <a:avLst/>
          </a:prstGeom>
        </p:spPr>
        <p:txBody>
          <a:bodyPr>
            <a:spAutoFit/>
          </a:bodyPr>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（二）扩展理论</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60296" y="923290"/>
            <a:ext cx="11389995" cy="5543550"/>
          </a:xfrm>
        </p:spPr>
        <p:txBody>
          <a:bodyPr>
            <a:noAutofit/>
          </a:bodyPr>
          <a:lstStyle/>
          <a:p>
            <a:pPr fontAlgn="auto">
              <a:lnSpc>
                <a:spcPts val="48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结构经济学</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8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结构经济学关注经济结构变化对宏观经济的影响，尤其强调产业结构、技术结构和劳动力结构优化的重要性。宏观经济监测以总量指标为基础，但对经济结构变化的监测实则更为重要。</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8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行为经济学</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8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宏观经济监测不仅应重视经济运行结果，还要兼顾对经济活动背后行为主体的监测。行为经济学借鉴心理学以研究经济主体的行为偏差，进而揭示其如何影响宏观经济决策和政策效果，可对宏观经济监测提供有益支撑。</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800"/>
              </a:lnSpc>
              <a:spcBef>
                <a:spcPts val="0"/>
              </a:spcBef>
              <a:buFontTx/>
              <a:buNone/>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3"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二、宏观经济监测理论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tags/tag1.xml><?xml version="1.0" encoding="utf-8"?>
<p:tagLst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6204</Words>
  <Application>WPS 演示</Application>
  <PresentationFormat>宽屏</PresentationFormat>
  <Paragraphs>383</Paragraphs>
  <Slides>31</Slides>
  <Notes>2</Notes>
  <HiddenSlides>0</HiddenSlides>
  <MMClips>0</MMClips>
  <ScaleCrop>false</ScaleCrop>
  <HeadingPairs>
    <vt:vector size="8" baseType="variant">
      <vt:variant>
        <vt:lpstr>已用的字体</vt:lpstr>
      </vt:variant>
      <vt:variant>
        <vt:i4>20</vt:i4>
      </vt:variant>
      <vt:variant>
        <vt:lpstr>主题</vt:lpstr>
      </vt:variant>
      <vt:variant>
        <vt:i4>2</vt:i4>
      </vt:variant>
      <vt:variant>
        <vt:lpstr>嵌入 OLE 服务器</vt:lpstr>
      </vt:variant>
      <vt:variant>
        <vt:i4>16</vt:i4>
      </vt:variant>
      <vt:variant>
        <vt:lpstr>幻灯片标题</vt:lpstr>
      </vt:variant>
      <vt:variant>
        <vt:i4>31</vt:i4>
      </vt:variant>
    </vt:vector>
  </HeadingPairs>
  <TitlesOfParts>
    <vt:vector size="69" baseType="lpstr">
      <vt:lpstr>Arial</vt:lpstr>
      <vt:lpstr>宋体</vt:lpstr>
      <vt:lpstr>Wingdings</vt:lpstr>
      <vt:lpstr>华文中宋</vt:lpstr>
      <vt:lpstr>华文隶书</vt:lpstr>
      <vt:lpstr>楷体</vt:lpstr>
      <vt:lpstr>黑体</vt:lpstr>
      <vt:lpstr>华文楷体</vt:lpstr>
      <vt:lpstr>微软雅黑</vt:lpstr>
      <vt:lpstr>Calibri</vt:lpstr>
      <vt:lpstr>Arial Unicode MS</vt:lpstr>
      <vt:lpstr>Calibri Light</vt:lpstr>
      <vt:lpstr>Times New Roman</vt:lpstr>
      <vt:lpstr>Times New Roman Regular</vt:lpstr>
      <vt:lpstr>汉仪仿宋简</vt:lpstr>
      <vt:lpstr>字小魂月影手书</vt:lpstr>
      <vt:lpstr>仿宋</vt:lpstr>
      <vt:lpstr>汉仪雅酷黑简</vt:lpstr>
      <vt:lpstr>汉仪典雅体简</vt:lpstr>
      <vt:lpstr>Wingdings</vt:lpstr>
      <vt:lpstr>1_Office 主题</vt:lpstr>
      <vt:lpstr>2_Office 主题</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张圆</cp:lastModifiedBy>
  <cp:revision>56</cp:revision>
  <dcterms:created xsi:type="dcterms:W3CDTF">2015-12-05T08:51:00Z</dcterms:created>
  <dcterms:modified xsi:type="dcterms:W3CDTF">2025-08-25T13:50:09Z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40D6CB684AD14AD3B4A1392AEEDE2CC4_13</vt:lpwstr>
  </property>
  <property fmtid="{D5CDD505-2E9C-101B-9397-08002B2CF9AE}" pid="3" name="KSOProductBuildVer">
    <vt:lpwstr>2052-12.1.0.22529</vt:lpwstr>
  </property>
  <property fmtid="{D5CDD505-2E9C-101B-9397-08002B2CF9AE}" pid="4" name="KSOTemplateUUID">
    <vt:lpwstr>v1.0_mb_46fif/lngfIZSzxymcPcdg==</vt:lpwstr>
  </property>
</Properties>
</file>